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3"/>
  </p:notesMasterIdLst>
  <p:sldIdLst>
    <p:sldId id="288" r:id="rId2"/>
    <p:sldId id="289" r:id="rId3"/>
    <p:sldId id="290" r:id="rId4"/>
    <p:sldId id="304" r:id="rId5"/>
    <p:sldId id="305" r:id="rId6"/>
    <p:sldId id="329" r:id="rId7"/>
    <p:sldId id="291" r:id="rId8"/>
    <p:sldId id="307" r:id="rId9"/>
    <p:sldId id="256" r:id="rId10"/>
    <p:sldId id="293" r:id="rId11"/>
    <p:sldId id="292" r:id="rId12"/>
    <p:sldId id="322" r:id="rId13"/>
    <p:sldId id="318" r:id="rId14"/>
    <p:sldId id="315" r:id="rId15"/>
    <p:sldId id="260" r:id="rId16"/>
    <p:sldId id="325" r:id="rId17"/>
    <p:sldId id="326" r:id="rId18"/>
    <p:sldId id="297" r:id="rId19"/>
    <p:sldId id="298" r:id="rId20"/>
    <p:sldId id="303" r:id="rId21"/>
    <p:sldId id="302" r:id="rId22"/>
    <p:sldId id="321" r:id="rId23"/>
    <p:sldId id="299" r:id="rId24"/>
    <p:sldId id="301" r:id="rId25"/>
    <p:sldId id="327" r:id="rId26"/>
    <p:sldId id="308" r:id="rId27"/>
    <p:sldId id="309" r:id="rId28"/>
    <p:sldId id="310" r:id="rId29"/>
    <p:sldId id="328" r:id="rId30"/>
    <p:sldId id="286" r:id="rId31"/>
    <p:sldId id="287" r:id="rId3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70204" autoAdjust="0"/>
  </p:normalViewPr>
  <p:slideViewPr>
    <p:cSldViewPr>
      <p:cViewPr varScale="1">
        <p:scale>
          <a:sx n="80" d="100"/>
          <a:sy n="80" d="100"/>
        </p:scale>
        <p:origin x="2514" y="78"/>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84B29D9-1AED-446F-87CA-4C2BAE8824B0}" type="datetimeFigureOut">
              <a:rPr lang="en-US" smtClean="0"/>
              <a:pPr/>
              <a:t>7/24/2023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1DFF6FF-AF16-4011-8C55-9B5195BFB3CC}" type="slidenum">
              <a:rPr lang="en-US" smtClean="0"/>
              <a:pPr/>
              <a:t>‹#›</a:t>
            </a:fld>
            <a:endParaRPr lang="en-US"/>
          </a:p>
        </p:txBody>
      </p:sp>
    </p:spTree>
    <p:extLst>
      <p:ext uri="{BB962C8B-B14F-4D97-AF65-F5344CB8AC3E}">
        <p14:creationId xmlns:p14="http://schemas.microsoft.com/office/powerpoint/2010/main" val="22710318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solidFill>
                <a:srgbClr val="FF0000"/>
              </a:solidFill>
            </a:endParaRPr>
          </a:p>
        </p:txBody>
      </p:sp>
      <p:sp>
        <p:nvSpPr>
          <p:cNvPr id="4" name="Slide Number Placeholder 3"/>
          <p:cNvSpPr>
            <a:spLocks noGrp="1"/>
          </p:cNvSpPr>
          <p:nvPr>
            <p:ph type="sldNum" sz="quarter" idx="10"/>
          </p:nvPr>
        </p:nvSpPr>
        <p:spPr/>
        <p:txBody>
          <a:bodyPr/>
          <a:lstStyle/>
          <a:p>
            <a:fld id="{31DFF6FF-AF16-4011-8C55-9B5195BFB3CC}" type="slidenum">
              <a:rPr lang="en-US" smtClean="0"/>
              <a:pPr/>
              <a:t>1</a:t>
            </a:fld>
            <a:endParaRPr lang="en-US"/>
          </a:p>
        </p:txBody>
      </p:sp>
    </p:spTree>
    <p:extLst>
      <p:ext uri="{BB962C8B-B14F-4D97-AF65-F5344CB8AC3E}">
        <p14:creationId xmlns:p14="http://schemas.microsoft.com/office/powerpoint/2010/main" val="32554428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AU" dirty="0"/>
          </a:p>
        </p:txBody>
      </p:sp>
      <p:sp>
        <p:nvSpPr>
          <p:cNvPr id="4" name="Slide Number Placeholder 3"/>
          <p:cNvSpPr>
            <a:spLocks noGrp="1"/>
          </p:cNvSpPr>
          <p:nvPr>
            <p:ph type="sldNum" sz="quarter" idx="10"/>
          </p:nvPr>
        </p:nvSpPr>
        <p:spPr/>
        <p:txBody>
          <a:bodyPr/>
          <a:lstStyle/>
          <a:p>
            <a:fld id="{31DFF6FF-AF16-4011-8C55-9B5195BFB3CC}" type="slidenum">
              <a:rPr lang="en-US" smtClean="0"/>
              <a:pPr/>
              <a:t>10</a:t>
            </a:fld>
            <a:endParaRPr lang="en-US"/>
          </a:p>
        </p:txBody>
      </p:sp>
    </p:spTree>
    <p:extLst>
      <p:ext uri="{BB962C8B-B14F-4D97-AF65-F5344CB8AC3E}">
        <p14:creationId xmlns:p14="http://schemas.microsoft.com/office/powerpoint/2010/main" val="18420134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31DFF6FF-AF16-4011-8C55-9B5195BFB3CC}" type="slidenum">
              <a:rPr lang="en-US" smtClean="0"/>
              <a:pPr/>
              <a:t>11</a:t>
            </a:fld>
            <a:endParaRPr lang="en-US"/>
          </a:p>
        </p:txBody>
      </p:sp>
    </p:spTree>
    <p:extLst>
      <p:ext uri="{BB962C8B-B14F-4D97-AF65-F5344CB8AC3E}">
        <p14:creationId xmlns:p14="http://schemas.microsoft.com/office/powerpoint/2010/main" val="40180460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AU" dirty="0"/>
          </a:p>
        </p:txBody>
      </p:sp>
      <p:sp>
        <p:nvSpPr>
          <p:cNvPr id="4" name="Slide Number Placeholder 3"/>
          <p:cNvSpPr>
            <a:spLocks noGrp="1"/>
          </p:cNvSpPr>
          <p:nvPr>
            <p:ph type="sldNum" sz="quarter" idx="10"/>
          </p:nvPr>
        </p:nvSpPr>
        <p:spPr/>
        <p:txBody>
          <a:bodyPr/>
          <a:lstStyle/>
          <a:p>
            <a:fld id="{31DFF6FF-AF16-4011-8C55-9B5195BFB3CC}" type="slidenum">
              <a:rPr lang="en-US" smtClean="0"/>
              <a:pPr/>
              <a:t>12</a:t>
            </a:fld>
            <a:endParaRPr lang="en-US"/>
          </a:p>
        </p:txBody>
      </p:sp>
    </p:spTree>
    <p:extLst>
      <p:ext uri="{BB962C8B-B14F-4D97-AF65-F5344CB8AC3E}">
        <p14:creationId xmlns:p14="http://schemas.microsoft.com/office/powerpoint/2010/main" val="15336696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31DFF6FF-AF16-4011-8C55-9B5195BFB3CC}" type="slidenum">
              <a:rPr lang="en-US" smtClean="0"/>
              <a:pPr/>
              <a:t>13</a:t>
            </a:fld>
            <a:endParaRPr lang="en-US"/>
          </a:p>
        </p:txBody>
      </p:sp>
    </p:spTree>
    <p:extLst>
      <p:ext uri="{BB962C8B-B14F-4D97-AF65-F5344CB8AC3E}">
        <p14:creationId xmlns:p14="http://schemas.microsoft.com/office/powerpoint/2010/main" val="13176438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Rot="1" noChangeAspect="1" noTextEdit="1"/>
          </p:cNvSpPr>
          <p:nvPr>
            <p:ph type="sldImg"/>
          </p:nvPr>
        </p:nvSpPr>
        <p:spPr bwMode="auto">
          <a:noFill/>
          <a:ln>
            <a:solidFill>
              <a:srgbClr val="000000"/>
            </a:solidFill>
            <a:miter lim="800000"/>
            <a:headEnd/>
            <a:tailEnd/>
          </a:ln>
        </p:spPr>
      </p:sp>
      <p:sp>
        <p:nvSpPr>
          <p:cNvPr id="35843" name="Rectangle 3"/>
          <p:cNvSpPr>
            <a:spLocks noGrp="1"/>
          </p:cNvSpPr>
          <p:nvPr>
            <p:ph type="body" idx="1"/>
          </p:nvPr>
        </p:nvSpPr>
        <p:spPr bwMode="auto">
          <a:noFill/>
        </p:spPr>
        <p:txBody>
          <a:bodyPr wrap="square"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32335023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AU" dirty="0"/>
          </a:p>
        </p:txBody>
      </p:sp>
      <p:sp>
        <p:nvSpPr>
          <p:cNvPr id="4" name="Slide Number Placeholder 3"/>
          <p:cNvSpPr>
            <a:spLocks noGrp="1"/>
          </p:cNvSpPr>
          <p:nvPr>
            <p:ph type="sldNum" sz="quarter" idx="10"/>
          </p:nvPr>
        </p:nvSpPr>
        <p:spPr/>
        <p:txBody>
          <a:bodyPr/>
          <a:lstStyle/>
          <a:p>
            <a:fld id="{31DFF6FF-AF16-4011-8C55-9B5195BFB3CC}" type="slidenum">
              <a:rPr lang="en-US" smtClean="0"/>
              <a:pPr/>
              <a:t>16</a:t>
            </a:fld>
            <a:endParaRPr lang="en-US"/>
          </a:p>
        </p:txBody>
      </p:sp>
    </p:spTree>
    <p:extLst>
      <p:ext uri="{BB962C8B-B14F-4D97-AF65-F5344CB8AC3E}">
        <p14:creationId xmlns:p14="http://schemas.microsoft.com/office/powerpoint/2010/main" val="7790631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AU" dirty="0"/>
          </a:p>
        </p:txBody>
      </p:sp>
      <p:sp>
        <p:nvSpPr>
          <p:cNvPr id="4" name="Slide Number Placeholder 3"/>
          <p:cNvSpPr>
            <a:spLocks noGrp="1"/>
          </p:cNvSpPr>
          <p:nvPr>
            <p:ph type="sldNum" sz="quarter" idx="10"/>
          </p:nvPr>
        </p:nvSpPr>
        <p:spPr/>
        <p:txBody>
          <a:bodyPr/>
          <a:lstStyle/>
          <a:p>
            <a:fld id="{31DFF6FF-AF16-4011-8C55-9B5195BFB3CC}" type="slidenum">
              <a:rPr lang="en-US" smtClean="0"/>
              <a:pPr/>
              <a:t>17</a:t>
            </a:fld>
            <a:endParaRPr lang="en-US"/>
          </a:p>
        </p:txBody>
      </p:sp>
    </p:spTree>
    <p:extLst>
      <p:ext uri="{BB962C8B-B14F-4D97-AF65-F5344CB8AC3E}">
        <p14:creationId xmlns:p14="http://schemas.microsoft.com/office/powerpoint/2010/main" val="41402010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31DFF6FF-AF16-4011-8C55-9B5195BFB3CC}" type="slidenum">
              <a:rPr lang="en-US" smtClean="0"/>
              <a:pPr/>
              <a:t>18</a:t>
            </a:fld>
            <a:endParaRPr lang="en-US"/>
          </a:p>
        </p:txBody>
      </p:sp>
    </p:spTree>
    <p:extLst>
      <p:ext uri="{BB962C8B-B14F-4D97-AF65-F5344CB8AC3E}">
        <p14:creationId xmlns:p14="http://schemas.microsoft.com/office/powerpoint/2010/main" val="17766613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baseline="0" dirty="0"/>
          </a:p>
        </p:txBody>
      </p:sp>
      <p:sp>
        <p:nvSpPr>
          <p:cNvPr id="4" name="Slide Number Placeholder 3"/>
          <p:cNvSpPr>
            <a:spLocks noGrp="1"/>
          </p:cNvSpPr>
          <p:nvPr>
            <p:ph type="sldNum" sz="quarter" idx="10"/>
          </p:nvPr>
        </p:nvSpPr>
        <p:spPr/>
        <p:txBody>
          <a:bodyPr/>
          <a:lstStyle/>
          <a:p>
            <a:fld id="{31DFF6FF-AF16-4011-8C55-9B5195BFB3CC}" type="slidenum">
              <a:rPr lang="en-US" smtClean="0"/>
              <a:pPr/>
              <a:t>19</a:t>
            </a:fld>
            <a:endParaRPr lang="en-US"/>
          </a:p>
        </p:txBody>
      </p:sp>
    </p:spTree>
    <p:extLst>
      <p:ext uri="{BB962C8B-B14F-4D97-AF65-F5344CB8AC3E}">
        <p14:creationId xmlns:p14="http://schemas.microsoft.com/office/powerpoint/2010/main" val="3707554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AU" dirty="0"/>
          </a:p>
        </p:txBody>
      </p:sp>
      <p:sp>
        <p:nvSpPr>
          <p:cNvPr id="4" name="Slide Number Placeholder 3"/>
          <p:cNvSpPr>
            <a:spLocks noGrp="1"/>
          </p:cNvSpPr>
          <p:nvPr>
            <p:ph type="sldNum" sz="quarter" idx="10"/>
          </p:nvPr>
        </p:nvSpPr>
        <p:spPr/>
        <p:txBody>
          <a:bodyPr/>
          <a:lstStyle/>
          <a:p>
            <a:fld id="{31DFF6FF-AF16-4011-8C55-9B5195BFB3CC}" type="slidenum">
              <a:rPr lang="en-US" smtClean="0"/>
              <a:pPr/>
              <a:t>20</a:t>
            </a:fld>
            <a:endParaRPr lang="en-US"/>
          </a:p>
        </p:txBody>
      </p:sp>
    </p:spTree>
    <p:extLst>
      <p:ext uri="{BB962C8B-B14F-4D97-AF65-F5344CB8AC3E}">
        <p14:creationId xmlns:p14="http://schemas.microsoft.com/office/powerpoint/2010/main" val="20533550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1026"/>
          <p:cNvSpPr>
            <a:spLocks noGrp="1" noRot="1" noChangeAspect="1" noChangeArrowheads="1" noTextEdit="1"/>
          </p:cNvSpPr>
          <p:nvPr>
            <p:ph type="sldImg"/>
          </p:nvPr>
        </p:nvSpPr>
        <p:spPr>
          <a:ln/>
        </p:spPr>
      </p:sp>
      <p:sp>
        <p:nvSpPr>
          <p:cNvPr id="31747" name="Rectangle 1027"/>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AU" altLang="en-US" dirty="0">
              <a:latin typeface="Arial" panose="020B0604020202020204" pitchFamily="34" charset="0"/>
            </a:endParaRPr>
          </a:p>
        </p:txBody>
      </p:sp>
    </p:spTree>
    <p:extLst>
      <p:ext uri="{BB962C8B-B14F-4D97-AF65-F5344CB8AC3E}">
        <p14:creationId xmlns:p14="http://schemas.microsoft.com/office/powerpoint/2010/main" val="7062963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31DFF6FF-AF16-4011-8C55-9B5195BFB3CC}" type="slidenum">
              <a:rPr lang="en-US" smtClean="0"/>
              <a:pPr/>
              <a:t>21</a:t>
            </a:fld>
            <a:endParaRPr lang="en-US"/>
          </a:p>
        </p:txBody>
      </p:sp>
    </p:spTree>
    <p:extLst>
      <p:ext uri="{BB962C8B-B14F-4D97-AF65-F5344CB8AC3E}">
        <p14:creationId xmlns:p14="http://schemas.microsoft.com/office/powerpoint/2010/main" val="263600301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31DFF6FF-AF16-4011-8C55-9B5195BFB3CC}" type="slidenum">
              <a:rPr lang="en-US" smtClean="0"/>
              <a:pPr/>
              <a:t>23</a:t>
            </a:fld>
            <a:endParaRPr lang="en-US"/>
          </a:p>
        </p:txBody>
      </p:sp>
    </p:spTree>
    <p:extLst>
      <p:ext uri="{BB962C8B-B14F-4D97-AF65-F5344CB8AC3E}">
        <p14:creationId xmlns:p14="http://schemas.microsoft.com/office/powerpoint/2010/main" val="3491846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sz="12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31DFF6FF-AF16-4011-8C55-9B5195BFB3CC}" type="slidenum">
              <a:rPr lang="en-US" smtClean="0"/>
              <a:pPr/>
              <a:t>24</a:t>
            </a:fld>
            <a:endParaRPr lang="en-US"/>
          </a:p>
        </p:txBody>
      </p:sp>
    </p:spTree>
    <p:extLst>
      <p:ext uri="{BB962C8B-B14F-4D97-AF65-F5344CB8AC3E}">
        <p14:creationId xmlns:p14="http://schemas.microsoft.com/office/powerpoint/2010/main" val="23976036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31DFF6FF-AF16-4011-8C55-9B5195BFB3CC}" type="slidenum">
              <a:rPr lang="en-US" smtClean="0"/>
              <a:pPr/>
              <a:t>25</a:t>
            </a:fld>
            <a:endParaRPr lang="en-US"/>
          </a:p>
        </p:txBody>
      </p:sp>
    </p:spTree>
    <p:extLst>
      <p:ext uri="{BB962C8B-B14F-4D97-AF65-F5344CB8AC3E}">
        <p14:creationId xmlns:p14="http://schemas.microsoft.com/office/powerpoint/2010/main" val="151161485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AU" dirty="0"/>
          </a:p>
        </p:txBody>
      </p:sp>
      <p:sp>
        <p:nvSpPr>
          <p:cNvPr id="4" name="Slide Number Placeholder 3"/>
          <p:cNvSpPr>
            <a:spLocks noGrp="1"/>
          </p:cNvSpPr>
          <p:nvPr>
            <p:ph type="sldNum" sz="quarter" idx="10"/>
          </p:nvPr>
        </p:nvSpPr>
        <p:spPr/>
        <p:txBody>
          <a:bodyPr/>
          <a:lstStyle/>
          <a:p>
            <a:fld id="{31DFF6FF-AF16-4011-8C55-9B5195BFB3CC}" type="slidenum">
              <a:rPr lang="en-US" smtClean="0"/>
              <a:pPr/>
              <a:t>26</a:t>
            </a:fld>
            <a:endParaRPr lang="en-US"/>
          </a:p>
        </p:txBody>
      </p:sp>
    </p:spTree>
    <p:extLst>
      <p:ext uri="{BB962C8B-B14F-4D97-AF65-F5344CB8AC3E}">
        <p14:creationId xmlns:p14="http://schemas.microsoft.com/office/powerpoint/2010/main" val="341957484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AU"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31DFF6FF-AF16-4011-8C55-9B5195BFB3CC}" type="slidenum">
              <a:rPr lang="en-US" smtClean="0"/>
              <a:pPr/>
              <a:t>27</a:t>
            </a:fld>
            <a:endParaRPr lang="en-US"/>
          </a:p>
        </p:txBody>
      </p:sp>
    </p:spTree>
    <p:extLst>
      <p:ext uri="{BB962C8B-B14F-4D97-AF65-F5344CB8AC3E}">
        <p14:creationId xmlns:p14="http://schemas.microsoft.com/office/powerpoint/2010/main" val="347961298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AU" sz="1200" b="0" i="0" kern="1200" dirty="0">
              <a:solidFill>
                <a:schemeClr val="tx1"/>
              </a:solidFill>
              <a:effectLst/>
              <a:latin typeface="+mn-lt"/>
              <a:ea typeface="+mn-ea"/>
              <a:cs typeface="+mn-cs"/>
            </a:endParaRPr>
          </a:p>
          <a:p>
            <a:endParaRPr lang="en-AU" dirty="0"/>
          </a:p>
        </p:txBody>
      </p:sp>
      <p:sp>
        <p:nvSpPr>
          <p:cNvPr id="4" name="Slide Number Placeholder 3"/>
          <p:cNvSpPr>
            <a:spLocks noGrp="1"/>
          </p:cNvSpPr>
          <p:nvPr>
            <p:ph type="sldNum" sz="quarter" idx="10"/>
          </p:nvPr>
        </p:nvSpPr>
        <p:spPr/>
        <p:txBody>
          <a:bodyPr/>
          <a:lstStyle/>
          <a:p>
            <a:fld id="{31DFF6FF-AF16-4011-8C55-9B5195BFB3CC}" type="slidenum">
              <a:rPr lang="en-US" smtClean="0"/>
              <a:pPr/>
              <a:t>28</a:t>
            </a:fld>
            <a:endParaRPr lang="en-US"/>
          </a:p>
        </p:txBody>
      </p:sp>
    </p:spTree>
    <p:extLst>
      <p:ext uri="{BB962C8B-B14F-4D97-AF65-F5344CB8AC3E}">
        <p14:creationId xmlns:p14="http://schemas.microsoft.com/office/powerpoint/2010/main" val="38170776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Slide Image Placeholder 1"/>
          <p:cNvSpPr>
            <a:spLocks noGrp="1" noRot="1" noChangeAspect="1" noTextEdit="1"/>
          </p:cNvSpPr>
          <p:nvPr>
            <p:ph type="sldImg"/>
          </p:nvPr>
        </p:nvSpPr>
        <p:spPr>
          <a:ln/>
        </p:spPr>
      </p:sp>
      <p:sp>
        <p:nvSpPr>
          <p:cNvPr id="3379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kumimoji="0" lang="en-AU" sz="1200" b="0" i="0" u="none" strike="noStrike" kern="1200" cap="none" spc="0" normalizeH="0" baseline="0" noProof="0" dirty="0">
              <a:ln>
                <a:noFill/>
              </a:ln>
              <a:solidFill>
                <a:prstClr val="black"/>
              </a:solidFill>
              <a:effectLst/>
              <a:uLnTx/>
              <a:uFillTx/>
              <a:latin typeface="+mn-lt"/>
              <a:ea typeface="+mn-ea"/>
              <a:cs typeface="+mn-cs"/>
            </a:endParaRPr>
          </a:p>
        </p:txBody>
      </p:sp>
      <p:sp>
        <p:nvSpPr>
          <p:cNvPr id="3379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ＭＳ Ｐゴシック" panose="020B0600070205080204" pitchFamily="34" charset="-128"/>
              </a:defRPr>
            </a:lvl1pPr>
            <a:lvl2pPr marL="742950" indent="-285750">
              <a:spcBef>
                <a:spcPct val="30000"/>
              </a:spcBef>
              <a:defRPr sz="1200">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defRPr sz="12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defRPr sz="12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9pPr>
          </a:lstStyle>
          <a:p>
            <a:pPr>
              <a:spcBef>
                <a:spcPct val="0"/>
              </a:spcBef>
            </a:pPr>
            <a:fld id="{14C16977-8A79-40D6-9296-B6872E206B4A}" type="slidenum">
              <a:rPr lang="en-AU" altLang="en-US" smtClean="0"/>
              <a:pPr>
                <a:spcBef>
                  <a:spcPct val="0"/>
                </a:spcBef>
              </a:pPr>
              <a:t>3</a:t>
            </a:fld>
            <a:endParaRPr lang="en-AU" altLang="en-US"/>
          </a:p>
        </p:txBody>
      </p:sp>
    </p:spTree>
    <p:extLst>
      <p:ext uri="{BB962C8B-B14F-4D97-AF65-F5344CB8AC3E}">
        <p14:creationId xmlns:p14="http://schemas.microsoft.com/office/powerpoint/2010/main" val="9904549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31DFF6FF-AF16-4011-8C55-9B5195BFB3CC}" type="slidenum">
              <a:rPr lang="en-US" smtClean="0"/>
              <a:pPr/>
              <a:t>4</a:t>
            </a:fld>
            <a:endParaRPr lang="en-US"/>
          </a:p>
        </p:txBody>
      </p:sp>
    </p:spTree>
    <p:extLst>
      <p:ext uri="{BB962C8B-B14F-4D97-AF65-F5344CB8AC3E}">
        <p14:creationId xmlns:p14="http://schemas.microsoft.com/office/powerpoint/2010/main" val="35380517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31DFF6FF-AF16-4011-8C55-9B5195BFB3CC}" type="slidenum">
              <a:rPr lang="en-US" smtClean="0"/>
              <a:pPr/>
              <a:t>5</a:t>
            </a:fld>
            <a:endParaRPr lang="en-US"/>
          </a:p>
        </p:txBody>
      </p:sp>
    </p:spTree>
    <p:extLst>
      <p:ext uri="{BB962C8B-B14F-4D97-AF65-F5344CB8AC3E}">
        <p14:creationId xmlns:p14="http://schemas.microsoft.com/office/powerpoint/2010/main" val="17296919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31DFF6FF-AF16-4011-8C55-9B5195BFB3CC}" type="slidenum">
              <a:rPr lang="en-US" smtClean="0"/>
              <a:pPr/>
              <a:t>6</a:t>
            </a:fld>
            <a:endParaRPr lang="en-US"/>
          </a:p>
        </p:txBody>
      </p:sp>
    </p:spTree>
    <p:extLst>
      <p:ext uri="{BB962C8B-B14F-4D97-AF65-F5344CB8AC3E}">
        <p14:creationId xmlns:p14="http://schemas.microsoft.com/office/powerpoint/2010/main" val="7842612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Image Placeholder 1"/>
          <p:cNvSpPr>
            <a:spLocks noGrp="1" noRot="1" noChangeAspect="1" noTextEdit="1"/>
          </p:cNvSpPr>
          <p:nvPr>
            <p:ph type="sldImg"/>
          </p:nvPr>
        </p:nvSpPr>
        <p:spPr>
          <a:ln/>
        </p:spPr>
      </p:sp>
      <p:sp>
        <p:nvSpPr>
          <p:cNvPr id="3584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AU" altLang="en-US" dirty="0">
              <a:latin typeface="Arial" panose="020B0604020202020204" pitchFamily="34" charset="0"/>
            </a:endParaRPr>
          </a:p>
        </p:txBody>
      </p:sp>
      <p:sp>
        <p:nvSpPr>
          <p:cNvPr id="3584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ＭＳ Ｐゴシック" panose="020B0600070205080204" pitchFamily="34" charset="-128"/>
              </a:defRPr>
            </a:lvl1pPr>
            <a:lvl2pPr marL="742950" indent="-285750">
              <a:spcBef>
                <a:spcPct val="30000"/>
              </a:spcBef>
              <a:defRPr sz="1200">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defRPr sz="12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defRPr sz="12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9pPr>
          </a:lstStyle>
          <a:p>
            <a:pPr>
              <a:spcBef>
                <a:spcPct val="0"/>
              </a:spcBef>
            </a:pPr>
            <a:fld id="{98FF011B-5FCA-4C4E-B026-723C0E2E3F88}" type="slidenum">
              <a:rPr lang="en-AU" altLang="en-US" smtClean="0"/>
              <a:pPr>
                <a:spcBef>
                  <a:spcPct val="0"/>
                </a:spcBef>
              </a:pPr>
              <a:t>7</a:t>
            </a:fld>
            <a:endParaRPr lang="en-AU" altLang="en-US"/>
          </a:p>
        </p:txBody>
      </p:sp>
    </p:spTree>
    <p:extLst>
      <p:ext uri="{BB962C8B-B14F-4D97-AF65-F5344CB8AC3E}">
        <p14:creationId xmlns:p14="http://schemas.microsoft.com/office/powerpoint/2010/main" val="27476446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31DFF6FF-AF16-4011-8C55-9B5195BFB3CC}" type="slidenum">
              <a:rPr lang="en-US" smtClean="0"/>
              <a:pPr/>
              <a:t>8</a:t>
            </a:fld>
            <a:endParaRPr lang="en-US"/>
          </a:p>
        </p:txBody>
      </p:sp>
    </p:spTree>
    <p:extLst>
      <p:ext uri="{BB962C8B-B14F-4D97-AF65-F5344CB8AC3E}">
        <p14:creationId xmlns:p14="http://schemas.microsoft.com/office/powerpoint/2010/main" val="11841863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31DFF6FF-AF16-4011-8C55-9B5195BFB3CC}" type="slidenum">
              <a:rPr lang="en-US" smtClean="0"/>
              <a:pPr/>
              <a:t>9</a:t>
            </a:fld>
            <a:endParaRPr lang="en-US"/>
          </a:p>
        </p:txBody>
      </p:sp>
    </p:spTree>
    <p:extLst>
      <p:ext uri="{BB962C8B-B14F-4D97-AF65-F5344CB8AC3E}">
        <p14:creationId xmlns:p14="http://schemas.microsoft.com/office/powerpoint/2010/main" val="26491506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D24B3D3C-21DC-475D-9930-61FDBE7332F7}" type="datetimeFigureOut">
              <a:rPr lang="en-US" smtClean="0"/>
              <a:pPr/>
              <a:t>7/24/2023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915F922-21A3-466F-8543-0AC6D2D315E4}"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24B3D3C-21DC-475D-9930-61FDBE7332F7}" type="datetimeFigureOut">
              <a:rPr lang="en-US" smtClean="0"/>
              <a:pPr/>
              <a:t>7/24/2023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915F922-21A3-466F-8543-0AC6D2D315E4}"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24B3D3C-21DC-475D-9930-61FDBE7332F7}" type="datetimeFigureOut">
              <a:rPr lang="en-US" smtClean="0"/>
              <a:pPr/>
              <a:t>7/24/2023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915F922-21A3-466F-8543-0AC6D2D315E4}"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24B3D3C-21DC-475D-9930-61FDBE7332F7}" type="datetimeFigureOut">
              <a:rPr lang="en-US" smtClean="0"/>
              <a:pPr/>
              <a:t>7/24/2023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915F922-21A3-466F-8543-0AC6D2D315E4}"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24B3D3C-21DC-475D-9930-61FDBE7332F7}" type="datetimeFigureOut">
              <a:rPr lang="en-US" smtClean="0"/>
              <a:pPr/>
              <a:t>7/24/2023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915F922-21A3-466F-8543-0AC6D2D315E4}"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24B3D3C-21DC-475D-9930-61FDBE7332F7}" type="datetimeFigureOut">
              <a:rPr lang="en-US" smtClean="0"/>
              <a:pPr/>
              <a:t>7/24/2023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915F922-21A3-466F-8543-0AC6D2D315E4}"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24B3D3C-21DC-475D-9930-61FDBE7332F7}" type="datetimeFigureOut">
              <a:rPr lang="en-US" smtClean="0"/>
              <a:pPr/>
              <a:t>7/24/2023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915F922-21A3-466F-8543-0AC6D2D315E4}"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24B3D3C-21DC-475D-9930-61FDBE7332F7}" type="datetimeFigureOut">
              <a:rPr lang="en-US" smtClean="0"/>
              <a:pPr/>
              <a:t>7/24/2023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915F922-21A3-466F-8543-0AC6D2D315E4}"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24B3D3C-21DC-475D-9930-61FDBE7332F7}" type="datetimeFigureOut">
              <a:rPr lang="en-US" smtClean="0"/>
              <a:pPr/>
              <a:t>7/24/2023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915F922-21A3-466F-8543-0AC6D2D315E4}"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24B3D3C-21DC-475D-9930-61FDBE7332F7}" type="datetimeFigureOut">
              <a:rPr lang="en-US" smtClean="0"/>
              <a:pPr/>
              <a:t>7/24/2023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915F922-21A3-466F-8543-0AC6D2D315E4}"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24B3D3C-21DC-475D-9930-61FDBE7332F7}" type="datetimeFigureOut">
              <a:rPr lang="en-US" smtClean="0"/>
              <a:pPr/>
              <a:t>7/24/2023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915F922-21A3-466F-8543-0AC6D2D315E4}"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24B3D3C-21DC-475D-9930-61FDBE7332F7}" type="datetimeFigureOut">
              <a:rPr lang="en-US" smtClean="0"/>
              <a:pPr/>
              <a:t>7/24/2023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915F922-21A3-466F-8543-0AC6D2D315E4}"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6.jpeg"/><Relationship Id="rId5" Type="http://schemas.openxmlformats.org/officeDocument/2006/relationships/image" Target="../media/image5.jpg"/><Relationship Id="rId4" Type="http://schemas.openxmlformats.org/officeDocument/2006/relationships/image" Target="../media/image4.jpg"/></Relationships>
</file>

<file path=ppt/slides/_rels/slide11.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6.jpeg"/><Relationship Id="rId5" Type="http://schemas.openxmlformats.org/officeDocument/2006/relationships/image" Target="../media/image5.jpg"/><Relationship Id="rId4" Type="http://schemas.openxmlformats.org/officeDocument/2006/relationships/image" Target="../media/image4.jpg"/></Relationships>
</file>

<file path=ppt/slides/_rels/slide1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www.wikipedia.com/" TargetMode="External"/><Relationship Id="rId2" Type="http://schemas.openxmlformats.org/officeDocument/2006/relationships/hyperlink" Target="http://www.slideshare.com/" TargetMode="External"/><Relationship Id="rId1" Type="http://schemas.openxmlformats.org/officeDocument/2006/relationships/slideLayout" Target="../slideLayouts/slideLayout2.xml"/><Relationship Id="rId6" Type="http://schemas.openxmlformats.org/officeDocument/2006/relationships/hyperlink" Target="https://datafloq.com/" TargetMode="External"/><Relationship Id="rId5" Type="http://schemas.openxmlformats.org/officeDocument/2006/relationships/hyperlink" Target="https://www.coursera.org/" TargetMode="External"/><Relationship Id="rId4" Type="http://schemas.openxmlformats.org/officeDocument/2006/relationships/hyperlink" Target="http://www.computereducation.org/"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www.cs.waikato.ac.nz/ml/weka/downloading.html"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hyperlink" Target="https://www.rstudio.com/" TargetMode="External"/><Relationship Id="rId4" Type="http://schemas.openxmlformats.org/officeDocument/2006/relationships/hyperlink" Target="https://www.r-project.org/"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mailto:Thuc.Le@unisa.edu.au"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hyperlink" Target="https://people.unisa.edu.au/thuc.le" TargetMode="Externa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90600" y="1524000"/>
            <a:ext cx="7772400" cy="1470025"/>
          </a:xfrm>
        </p:spPr>
        <p:txBody>
          <a:bodyPr>
            <a:normAutofit fontScale="90000"/>
          </a:bodyPr>
          <a:lstStyle/>
          <a:p>
            <a:r>
              <a:rPr lang="en-AU" altLang="en-US" dirty="0"/>
              <a:t>Introduction to big data </a:t>
            </a:r>
            <a:br>
              <a:rPr lang="en-AU" altLang="en-US" dirty="0"/>
            </a:br>
            <a:r>
              <a:rPr lang="en-AU" altLang="en-US" dirty="0"/>
              <a:t>and advanced analytic techniques </a:t>
            </a:r>
            <a:endParaRPr lang="en-AU" dirty="0"/>
          </a:p>
        </p:txBody>
      </p:sp>
      <p:sp>
        <p:nvSpPr>
          <p:cNvPr id="3" name="Subtitle 2"/>
          <p:cNvSpPr>
            <a:spLocks noGrp="1"/>
          </p:cNvSpPr>
          <p:nvPr>
            <p:ph type="subTitle" idx="1"/>
          </p:nvPr>
        </p:nvSpPr>
        <p:spPr>
          <a:xfrm>
            <a:off x="1371600" y="3200400"/>
            <a:ext cx="6400800" cy="1752600"/>
          </a:xfrm>
        </p:spPr>
        <p:txBody>
          <a:bodyPr>
            <a:normAutofit fontScale="92500" lnSpcReduction="10000"/>
          </a:bodyPr>
          <a:lstStyle/>
          <a:p>
            <a:r>
              <a:rPr lang="en-AU" dirty="0"/>
              <a:t>Thuc Le</a:t>
            </a:r>
          </a:p>
          <a:p>
            <a:endParaRPr lang="en-AU" dirty="0"/>
          </a:p>
          <a:p>
            <a:r>
              <a:rPr lang="en-AU" sz="2400" dirty="0"/>
              <a:t>Advanced Analytic Techniques 2</a:t>
            </a:r>
          </a:p>
          <a:p>
            <a:r>
              <a:rPr lang="en-AU" sz="2400" dirty="0"/>
              <a:t>University of South Australia</a:t>
            </a:r>
          </a:p>
        </p:txBody>
      </p:sp>
    </p:spTree>
    <p:extLst>
      <p:ext uri="{BB962C8B-B14F-4D97-AF65-F5344CB8AC3E}">
        <p14:creationId xmlns:p14="http://schemas.microsoft.com/office/powerpoint/2010/main" val="15469921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5638800" cy="411162"/>
          </a:xfrm>
        </p:spPr>
        <p:txBody>
          <a:bodyPr>
            <a:normAutofit fontScale="90000"/>
          </a:bodyPr>
          <a:lstStyle/>
          <a:p>
            <a:r>
              <a:rPr lang="en-AU" dirty="0"/>
              <a:t>The explosion of data</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7417" y="3556000"/>
            <a:ext cx="5087983" cy="3302000"/>
          </a:xfr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04846" y="580253"/>
            <a:ext cx="5539154" cy="3810000"/>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564" y="583566"/>
            <a:ext cx="3655556" cy="2972434"/>
          </a:xfrm>
          <a:prstGeom prst="rect">
            <a:avLst/>
          </a:prstGeom>
        </p:spPr>
      </p:pic>
      <p:pic>
        <p:nvPicPr>
          <p:cNvPr id="7" name="Picture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102087" y="4390253"/>
            <a:ext cx="4041913" cy="2467747"/>
          </a:xfrm>
          <a:prstGeom prst="rect">
            <a:avLst/>
          </a:prstGeom>
        </p:spPr>
      </p:pic>
    </p:spTree>
    <p:extLst>
      <p:ext uri="{BB962C8B-B14F-4D97-AF65-F5344CB8AC3E}">
        <p14:creationId xmlns:p14="http://schemas.microsoft.com/office/powerpoint/2010/main" val="21946660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23306"/>
            <a:ext cx="4953000" cy="411162"/>
          </a:xfrm>
        </p:spPr>
        <p:txBody>
          <a:bodyPr>
            <a:normAutofit fontScale="90000"/>
          </a:bodyPr>
          <a:lstStyle/>
          <a:p>
            <a:r>
              <a:rPr lang="en-AU" dirty="0"/>
              <a:t>Data is everywhere</a:t>
            </a:r>
          </a:p>
        </p:txBody>
      </p:sp>
      <p:pic>
        <p:nvPicPr>
          <p:cNvPr id="4" name="Picture 3"/>
          <p:cNvPicPr>
            <a:picLocks noChangeAspect="1"/>
          </p:cNvPicPr>
          <p:nvPr/>
        </p:nvPicPr>
        <p:blipFill>
          <a:blip r:embed="rId3"/>
          <a:stretch>
            <a:fillRect/>
          </a:stretch>
        </p:blipFill>
        <p:spPr>
          <a:xfrm>
            <a:off x="76200" y="762000"/>
            <a:ext cx="8471202" cy="5973762"/>
          </a:xfrm>
          <a:prstGeom prst="rect">
            <a:avLst/>
          </a:prstGeom>
        </p:spPr>
      </p:pic>
    </p:spTree>
    <p:extLst>
      <p:ext uri="{BB962C8B-B14F-4D97-AF65-F5344CB8AC3E}">
        <p14:creationId xmlns:p14="http://schemas.microsoft.com/office/powerpoint/2010/main" val="11588222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6172200" cy="411162"/>
          </a:xfrm>
        </p:spPr>
        <p:txBody>
          <a:bodyPr>
            <a:normAutofit fontScale="90000"/>
          </a:bodyPr>
          <a:lstStyle/>
          <a:p>
            <a:r>
              <a:rPr lang="en-AU" dirty="0"/>
              <a:t>The explosion of data</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7417" y="3556000"/>
            <a:ext cx="5087983" cy="3302000"/>
          </a:xfr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04846" y="580253"/>
            <a:ext cx="5539154" cy="3810000"/>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564" y="583566"/>
            <a:ext cx="3655556" cy="2972434"/>
          </a:xfrm>
          <a:prstGeom prst="rect">
            <a:avLst/>
          </a:prstGeom>
        </p:spPr>
      </p:pic>
      <p:pic>
        <p:nvPicPr>
          <p:cNvPr id="7" name="Picture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102087" y="4390253"/>
            <a:ext cx="4041913" cy="2467747"/>
          </a:xfrm>
          <a:prstGeom prst="rect">
            <a:avLst/>
          </a:prstGeom>
        </p:spPr>
      </p:pic>
    </p:spTree>
    <p:extLst>
      <p:ext uri="{BB962C8B-B14F-4D97-AF65-F5344CB8AC3E}">
        <p14:creationId xmlns:p14="http://schemas.microsoft.com/office/powerpoint/2010/main" val="2545208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5791200" cy="1143000"/>
          </a:xfrm>
        </p:spPr>
        <p:txBody>
          <a:bodyPr>
            <a:normAutofit fontScale="90000"/>
          </a:bodyPr>
          <a:lstStyle/>
          <a:p>
            <a:r>
              <a:rPr lang="en-AU" dirty="0"/>
              <a:t>What should we do with the data</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1676400"/>
            <a:ext cx="9052560" cy="5029200"/>
          </a:xfrm>
        </p:spPr>
      </p:pic>
    </p:spTree>
    <p:extLst>
      <p:ext uri="{BB962C8B-B14F-4D97-AF65-F5344CB8AC3E}">
        <p14:creationId xmlns:p14="http://schemas.microsoft.com/office/powerpoint/2010/main" val="27929903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AU"/>
          </a:p>
        </p:txBody>
      </p:sp>
    </p:spTree>
    <p:extLst>
      <p:ext uri="{BB962C8B-B14F-4D97-AF65-F5344CB8AC3E}">
        <p14:creationId xmlns:p14="http://schemas.microsoft.com/office/powerpoint/2010/main" val="33188312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p:cNvSpPr>
          <p:nvPr>
            <p:ph type="body" idx="1"/>
          </p:nvPr>
        </p:nvSpPr>
        <p:spPr bwMode="auto">
          <a:xfrm>
            <a:off x="533400" y="2590800"/>
            <a:ext cx="7675563" cy="4267200"/>
          </a:xfrm>
          <a:noFill/>
        </p:spPr>
        <p:txBody>
          <a:bodyPr wrap="square" numCol="1" anchor="t" anchorCtr="0" compatLnSpc="1">
            <a:prstTxWarp prst="textNoShape">
              <a:avLst/>
            </a:prstTxWarp>
            <a:normAutofit/>
          </a:bodyPr>
          <a:lstStyle/>
          <a:p>
            <a:pPr>
              <a:lnSpc>
                <a:spcPct val="80000"/>
              </a:lnSpc>
            </a:pPr>
            <a:r>
              <a:rPr lang="en-US" sz="2400" dirty="0">
                <a:solidFill>
                  <a:schemeClr val="tx1"/>
                </a:solidFill>
              </a:rPr>
              <a:t>‘</a:t>
            </a:r>
            <a:r>
              <a:rPr lang="en-US" sz="2400" dirty="0"/>
              <a:t>Big Data</a:t>
            </a:r>
            <a:r>
              <a:rPr lang="en-US" sz="2400" dirty="0">
                <a:solidFill>
                  <a:schemeClr val="tx1"/>
                </a:solidFill>
              </a:rPr>
              <a:t>’ is similar to ‘small data’, but </a:t>
            </a:r>
            <a:r>
              <a:rPr lang="en-US" sz="2400" b="1" dirty="0">
                <a:solidFill>
                  <a:srgbClr val="FF0000"/>
                </a:solidFill>
              </a:rPr>
              <a:t>bigger </a:t>
            </a:r>
            <a:r>
              <a:rPr lang="en-US" sz="2400" dirty="0">
                <a:solidFill>
                  <a:schemeClr val="tx1"/>
                </a:solidFill>
              </a:rPr>
              <a:t>in size</a:t>
            </a:r>
          </a:p>
          <a:p>
            <a:pPr>
              <a:lnSpc>
                <a:spcPct val="80000"/>
              </a:lnSpc>
            </a:pPr>
            <a:endParaRPr lang="en-US" sz="2400" dirty="0">
              <a:solidFill>
                <a:schemeClr val="tx1"/>
              </a:solidFill>
              <a:latin typeface="Trebuchet MS" pitchFamily="34" charset="0"/>
            </a:endParaRPr>
          </a:p>
          <a:p>
            <a:r>
              <a:rPr lang="en-AU" sz="2400" dirty="0"/>
              <a:t>Represents </a:t>
            </a:r>
            <a:r>
              <a:rPr lang="en-AU" sz="2400" b="1" i="1" dirty="0"/>
              <a:t>analytic and data management solutions </a:t>
            </a:r>
            <a:r>
              <a:rPr lang="en-AU" sz="2400" dirty="0"/>
              <a:t>that could not previously be supported because of:</a:t>
            </a:r>
          </a:p>
          <a:p>
            <a:pPr lvl="1"/>
            <a:r>
              <a:rPr lang="en-AU" sz="2000" dirty="0"/>
              <a:t>Technology limitations – poor performance,</a:t>
            </a:r>
          </a:p>
          <a:p>
            <a:pPr lvl="1"/>
            <a:r>
              <a:rPr lang="en-AU" sz="2000" dirty="0"/>
              <a:t>inadequate analytic capabilities, etc.</a:t>
            </a:r>
          </a:p>
          <a:p>
            <a:pPr lvl="1"/>
            <a:r>
              <a:rPr lang="en-AU" sz="2000" dirty="0"/>
              <a:t>High hardware and software costs</a:t>
            </a:r>
          </a:p>
          <a:p>
            <a:pPr lvl="1"/>
            <a:r>
              <a:rPr lang="en-AU" sz="2000" dirty="0"/>
              <a:t>Incomplete or limited data for generating the required solutions</a:t>
            </a:r>
            <a:endParaRPr lang="en-US" sz="2000" dirty="0">
              <a:solidFill>
                <a:schemeClr val="tx1"/>
              </a:solidFill>
              <a:latin typeface="Trebuchet MS" pitchFamily="34" charset="0"/>
            </a:endParaRPr>
          </a:p>
        </p:txBody>
      </p:sp>
      <p:sp>
        <p:nvSpPr>
          <p:cNvPr id="4" name="Title 3"/>
          <p:cNvSpPr>
            <a:spLocks noGrp="1"/>
          </p:cNvSpPr>
          <p:nvPr>
            <p:ph type="title"/>
          </p:nvPr>
        </p:nvSpPr>
        <p:spPr>
          <a:xfrm>
            <a:off x="685800" y="1465909"/>
            <a:ext cx="4876800" cy="799699"/>
          </a:xfrm>
        </p:spPr>
        <p:txBody>
          <a:bodyPr>
            <a:normAutofit/>
          </a:bodyPr>
          <a:lstStyle/>
          <a:p>
            <a:r>
              <a:rPr lang="en-US" sz="4000" b="1" dirty="0"/>
              <a:t>What</a:t>
            </a:r>
            <a:r>
              <a:rPr lang="en-US" sz="4000" b="1" dirty="0">
                <a:latin typeface="Calisto MT" pitchFamily="18" charset="0"/>
              </a:rPr>
              <a:t> is BIG DATA?</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7628" y="298645"/>
            <a:ext cx="5638800" cy="1143000"/>
          </a:xfrm>
        </p:spPr>
        <p:txBody>
          <a:bodyPr>
            <a:normAutofit fontScale="90000"/>
          </a:bodyPr>
          <a:lstStyle/>
          <a:p>
            <a:r>
              <a:rPr lang="en-AU" dirty="0"/>
              <a:t>Characteristics of big data (V3)</a:t>
            </a:r>
          </a:p>
        </p:txBody>
      </p:sp>
      <p:sp>
        <p:nvSpPr>
          <p:cNvPr id="3" name="Content Placeholder 2"/>
          <p:cNvSpPr>
            <a:spLocks noGrp="1"/>
          </p:cNvSpPr>
          <p:nvPr>
            <p:ph idx="1"/>
          </p:nvPr>
        </p:nvSpPr>
        <p:spPr>
          <a:xfrm>
            <a:off x="304800" y="1600200"/>
            <a:ext cx="3886200" cy="4525963"/>
          </a:xfrm>
        </p:spPr>
        <p:txBody>
          <a:bodyPr>
            <a:normAutofit fontScale="85000" lnSpcReduction="20000"/>
          </a:bodyPr>
          <a:lstStyle/>
          <a:p>
            <a:r>
              <a:rPr lang="en-AU" b="1" dirty="0">
                <a:solidFill>
                  <a:schemeClr val="tx2"/>
                </a:solidFill>
              </a:rPr>
              <a:t>Volume</a:t>
            </a:r>
            <a:r>
              <a:rPr lang="en-AU" dirty="0"/>
              <a:t>–challenging to load and process (how to index, retrieve)</a:t>
            </a:r>
          </a:p>
          <a:p>
            <a:endParaRPr lang="en-AU" dirty="0"/>
          </a:p>
          <a:p>
            <a:r>
              <a:rPr lang="en-AU" b="1" dirty="0">
                <a:solidFill>
                  <a:schemeClr val="tx2"/>
                </a:solidFill>
              </a:rPr>
              <a:t>Variety</a:t>
            </a:r>
            <a:r>
              <a:rPr lang="en-AU" dirty="0"/>
              <a:t>–different data types and degree of structure (how to query semi-structured data)</a:t>
            </a:r>
          </a:p>
          <a:p>
            <a:endParaRPr lang="en-AU" dirty="0"/>
          </a:p>
          <a:p>
            <a:r>
              <a:rPr lang="en-AU" b="1" dirty="0">
                <a:solidFill>
                  <a:schemeClr val="tx2"/>
                </a:solidFill>
              </a:rPr>
              <a:t>Velocity</a:t>
            </a:r>
            <a:r>
              <a:rPr lang="en-AU" dirty="0"/>
              <a:t>–real-time processing influenced by rate of data arrival</a:t>
            </a:r>
          </a:p>
          <a:p>
            <a:endParaRPr lang="en-AU" dirty="0"/>
          </a:p>
          <a:p>
            <a:endParaRPr lang="en-AU" dirty="0"/>
          </a:p>
          <a:p>
            <a:endParaRPr lang="en-AU" dirty="0"/>
          </a:p>
        </p:txBody>
      </p:sp>
      <p:pic>
        <p:nvPicPr>
          <p:cNvPr id="4" name="Picture 3"/>
          <p:cNvPicPr>
            <a:picLocks noChangeAspect="1"/>
          </p:cNvPicPr>
          <p:nvPr/>
        </p:nvPicPr>
        <p:blipFill>
          <a:blip r:embed="rId3"/>
          <a:stretch>
            <a:fillRect/>
          </a:stretch>
        </p:blipFill>
        <p:spPr>
          <a:xfrm>
            <a:off x="4038599" y="2286000"/>
            <a:ext cx="5105401" cy="4383157"/>
          </a:xfrm>
          <a:prstGeom prst="rect">
            <a:avLst/>
          </a:prstGeom>
        </p:spPr>
      </p:pic>
    </p:spTree>
    <p:extLst>
      <p:ext uri="{BB962C8B-B14F-4D97-AF65-F5344CB8AC3E}">
        <p14:creationId xmlns:p14="http://schemas.microsoft.com/office/powerpoint/2010/main" val="11459959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228600"/>
            <a:ext cx="5791200" cy="1143000"/>
          </a:xfrm>
        </p:spPr>
        <p:txBody>
          <a:bodyPr>
            <a:normAutofit fontScale="90000"/>
          </a:bodyPr>
          <a:lstStyle/>
          <a:p>
            <a:r>
              <a:rPr lang="en-AU" dirty="0"/>
              <a:t>Characteristics of big data (V10)</a:t>
            </a:r>
          </a:p>
        </p:txBody>
      </p:sp>
      <p:sp>
        <p:nvSpPr>
          <p:cNvPr id="3" name="Content Placeholder 2"/>
          <p:cNvSpPr>
            <a:spLocks noGrp="1"/>
          </p:cNvSpPr>
          <p:nvPr>
            <p:ph idx="1"/>
          </p:nvPr>
        </p:nvSpPr>
        <p:spPr>
          <a:xfrm>
            <a:off x="304800" y="1600200"/>
            <a:ext cx="8382000" cy="4525963"/>
          </a:xfrm>
        </p:spPr>
        <p:txBody>
          <a:bodyPr>
            <a:normAutofit/>
          </a:bodyPr>
          <a:lstStyle/>
          <a:p>
            <a:pPr marL="457200" indent="-457200">
              <a:buFont typeface="+mj-lt"/>
              <a:buAutoNum type="arabicPeriod"/>
            </a:pPr>
            <a:r>
              <a:rPr lang="en-AU" sz="2400" b="1" dirty="0">
                <a:solidFill>
                  <a:schemeClr val="tx2"/>
                </a:solidFill>
              </a:rPr>
              <a:t>Volume</a:t>
            </a:r>
            <a:r>
              <a:rPr lang="en-AU" sz="2400" dirty="0"/>
              <a:t>: </a:t>
            </a:r>
            <a:r>
              <a:rPr lang="en-AU" sz="2400" dirty="0" err="1"/>
              <a:t>tonnabytes</a:t>
            </a:r>
            <a:endParaRPr lang="en-AU" sz="2400" dirty="0"/>
          </a:p>
          <a:p>
            <a:pPr marL="457200" indent="-457200">
              <a:buFont typeface="+mj-lt"/>
              <a:buAutoNum type="arabicPeriod"/>
            </a:pPr>
            <a:r>
              <a:rPr lang="en-AU" sz="2400" b="1" dirty="0">
                <a:solidFill>
                  <a:schemeClr val="tx2"/>
                </a:solidFill>
              </a:rPr>
              <a:t>Variety:</a:t>
            </a:r>
            <a:r>
              <a:rPr lang="en-AU" sz="2400" dirty="0"/>
              <a:t> dimensionality</a:t>
            </a:r>
          </a:p>
          <a:p>
            <a:pPr marL="457200" indent="-457200">
              <a:buFont typeface="+mj-lt"/>
              <a:buAutoNum type="arabicPeriod"/>
            </a:pPr>
            <a:r>
              <a:rPr lang="en-AU" sz="2400" b="1" dirty="0">
                <a:solidFill>
                  <a:schemeClr val="tx2"/>
                </a:solidFill>
              </a:rPr>
              <a:t>Velocity</a:t>
            </a:r>
            <a:r>
              <a:rPr lang="en-AU" sz="2400" dirty="0"/>
              <a:t>: high rate of data</a:t>
            </a:r>
          </a:p>
          <a:p>
            <a:pPr marL="457200" indent="-457200">
              <a:buFont typeface="+mj-lt"/>
              <a:buAutoNum type="arabicPeriod"/>
            </a:pPr>
            <a:r>
              <a:rPr lang="en-AU" sz="2400" b="1" dirty="0">
                <a:solidFill>
                  <a:schemeClr val="tx2"/>
                </a:solidFill>
              </a:rPr>
              <a:t>Veracity</a:t>
            </a:r>
            <a:r>
              <a:rPr lang="en-AU" sz="2400" dirty="0"/>
              <a:t>: necessary and sufficient data </a:t>
            </a:r>
          </a:p>
          <a:p>
            <a:pPr marL="457200" indent="-457200">
              <a:buFont typeface="+mj-lt"/>
              <a:buAutoNum type="arabicPeriod"/>
            </a:pPr>
            <a:r>
              <a:rPr lang="en-AU" sz="2400" b="1" dirty="0">
                <a:solidFill>
                  <a:schemeClr val="tx2"/>
                </a:solidFill>
              </a:rPr>
              <a:t>Validity</a:t>
            </a:r>
            <a:r>
              <a:rPr lang="en-AU" sz="2400" dirty="0"/>
              <a:t>: data quality</a:t>
            </a:r>
          </a:p>
          <a:p>
            <a:pPr marL="457200" indent="-457200">
              <a:buFont typeface="+mj-lt"/>
              <a:buAutoNum type="arabicPeriod"/>
            </a:pPr>
            <a:r>
              <a:rPr lang="en-AU" sz="2400" b="1" dirty="0">
                <a:solidFill>
                  <a:schemeClr val="tx2"/>
                </a:solidFill>
              </a:rPr>
              <a:t>Value</a:t>
            </a:r>
            <a:r>
              <a:rPr lang="en-AU" sz="2400" dirty="0"/>
              <a:t>: business value, ROI</a:t>
            </a:r>
          </a:p>
          <a:p>
            <a:pPr marL="457200" indent="-457200">
              <a:buFont typeface="+mj-lt"/>
              <a:buAutoNum type="arabicPeriod"/>
            </a:pPr>
            <a:r>
              <a:rPr lang="en-AU" sz="2400" b="1" dirty="0">
                <a:solidFill>
                  <a:schemeClr val="tx2"/>
                </a:solidFill>
              </a:rPr>
              <a:t>Variability</a:t>
            </a:r>
            <a:r>
              <a:rPr lang="en-AU" sz="2400" dirty="0"/>
              <a:t>: dynamic</a:t>
            </a:r>
          </a:p>
          <a:p>
            <a:pPr marL="457200" indent="-457200">
              <a:buFont typeface="+mj-lt"/>
              <a:buAutoNum type="arabicPeriod"/>
            </a:pPr>
            <a:r>
              <a:rPr lang="en-AU" sz="2400" b="1" dirty="0">
                <a:solidFill>
                  <a:schemeClr val="tx2"/>
                </a:solidFill>
              </a:rPr>
              <a:t>Venue</a:t>
            </a:r>
            <a:r>
              <a:rPr lang="en-AU" sz="2400" dirty="0"/>
              <a:t>: location</a:t>
            </a:r>
          </a:p>
          <a:p>
            <a:pPr marL="457200" indent="-457200">
              <a:buFont typeface="+mj-lt"/>
              <a:buAutoNum type="arabicPeriod"/>
            </a:pPr>
            <a:r>
              <a:rPr lang="en-AU" sz="2400" b="1" dirty="0">
                <a:solidFill>
                  <a:schemeClr val="tx2"/>
                </a:solidFill>
              </a:rPr>
              <a:t>Vocabulary</a:t>
            </a:r>
            <a:r>
              <a:rPr lang="en-AU" sz="2400" dirty="0"/>
              <a:t>: semantics</a:t>
            </a:r>
          </a:p>
          <a:p>
            <a:pPr marL="457200" indent="-457200">
              <a:buFont typeface="+mj-lt"/>
              <a:buAutoNum type="arabicPeriod"/>
            </a:pPr>
            <a:r>
              <a:rPr lang="en-AU" sz="2400" b="1" dirty="0">
                <a:solidFill>
                  <a:schemeClr val="tx2"/>
                </a:solidFill>
              </a:rPr>
              <a:t>Vagueness</a:t>
            </a:r>
            <a:r>
              <a:rPr lang="en-AU" sz="2400" dirty="0"/>
              <a:t>: confusion</a:t>
            </a:r>
          </a:p>
          <a:p>
            <a:pPr marL="457200" indent="-457200">
              <a:buFont typeface="+mj-lt"/>
              <a:buAutoNum type="arabicPeriod"/>
            </a:pPr>
            <a:endParaRPr lang="en-AU" sz="2400" dirty="0"/>
          </a:p>
          <a:p>
            <a:endParaRPr lang="en-AU" sz="2400" dirty="0"/>
          </a:p>
          <a:p>
            <a:endParaRPr lang="en-AU" sz="2400" dirty="0"/>
          </a:p>
          <a:p>
            <a:endParaRPr lang="en-AU" sz="2400" dirty="0"/>
          </a:p>
        </p:txBody>
      </p:sp>
    </p:spTree>
    <p:extLst>
      <p:ext uri="{BB962C8B-B14F-4D97-AF65-F5344CB8AC3E}">
        <p14:creationId xmlns:p14="http://schemas.microsoft.com/office/powerpoint/2010/main" val="22839218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5105400" cy="1143000"/>
          </a:xfrm>
        </p:spPr>
        <p:txBody>
          <a:bodyPr/>
          <a:lstStyle/>
          <a:p>
            <a:r>
              <a:rPr lang="en-AU" dirty="0"/>
              <a:t>Data Science</a:t>
            </a:r>
          </a:p>
        </p:txBody>
      </p:sp>
      <p:pic>
        <p:nvPicPr>
          <p:cNvPr id="4" name="Picture 3"/>
          <p:cNvPicPr>
            <a:picLocks noChangeAspect="1"/>
          </p:cNvPicPr>
          <p:nvPr/>
        </p:nvPicPr>
        <p:blipFill>
          <a:blip r:embed="rId3"/>
          <a:stretch>
            <a:fillRect/>
          </a:stretch>
        </p:blipFill>
        <p:spPr>
          <a:xfrm>
            <a:off x="152734" y="2209800"/>
            <a:ext cx="8838532" cy="3211800"/>
          </a:xfrm>
          <a:prstGeom prst="rect">
            <a:avLst/>
          </a:prstGeom>
        </p:spPr>
      </p:pic>
    </p:spTree>
    <p:extLst>
      <p:ext uri="{BB962C8B-B14F-4D97-AF65-F5344CB8AC3E}">
        <p14:creationId xmlns:p14="http://schemas.microsoft.com/office/powerpoint/2010/main" val="19515692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4343400" cy="639762"/>
          </a:xfrm>
        </p:spPr>
        <p:txBody>
          <a:bodyPr>
            <a:normAutofit fontScale="90000"/>
          </a:bodyPr>
          <a:lstStyle/>
          <a:p>
            <a:r>
              <a:rPr lang="en-AU" dirty="0"/>
              <a:t>Data Science</a:t>
            </a:r>
          </a:p>
        </p:txBody>
      </p:sp>
      <p:sp>
        <p:nvSpPr>
          <p:cNvPr id="3" name="Content Placeholder 2"/>
          <p:cNvSpPr>
            <a:spLocks noGrp="1"/>
          </p:cNvSpPr>
          <p:nvPr>
            <p:ph idx="1"/>
          </p:nvPr>
        </p:nvSpPr>
        <p:spPr>
          <a:xfrm>
            <a:off x="381000" y="1143000"/>
            <a:ext cx="4419600" cy="5181600"/>
          </a:xfrm>
        </p:spPr>
        <p:txBody>
          <a:bodyPr>
            <a:normAutofit lnSpcReduction="10000"/>
          </a:bodyPr>
          <a:lstStyle/>
          <a:p>
            <a:pPr algn="just"/>
            <a:endParaRPr lang="en-AU" sz="1800" dirty="0"/>
          </a:p>
          <a:p>
            <a:pPr algn="just"/>
            <a:r>
              <a:rPr lang="en-AU" sz="1800" dirty="0"/>
              <a:t>Interdisciplinary field using techniques and theories from many fields, including math, statistics, data engineering, pattern recognition and learning, advanced computing, visualization, uncertainty modelling, data warehousing, and high performance computing with the goal of extracting meaning from data and creating data products.</a:t>
            </a:r>
          </a:p>
          <a:p>
            <a:pPr marL="0" indent="0">
              <a:buNone/>
            </a:pPr>
            <a:endParaRPr lang="en-AU" sz="1800" dirty="0"/>
          </a:p>
          <a:p>
            <a:r>
              <a:rPr lang="en-AU" sz="1800" dirty="0"/>
              <a:t>Data science seeks to use all available and relevant data to effectively tell a story that can be easily understood by non-practitioners.</a:t>
            </a:r>
          </a:p>
          <a:p>
            <a:endParaRPr lang="en-AU" sz="1800" dirty="0"/>
          </a:p>
          <a:p>
            <a:r>
              <a:rPr lang="en-AU" sz="1800" dirty="0"/>
              <a:t>Synonyms: competitive intelligence, business analytics </a:t>
            </a:r>
          </a:p>
          <a:p>
            <a:endParaRPr lang="en-AU" sz="1800" dirty="0"/>
          </a:p>
          <a:p>
            <a:pPr algn="just"/>
            <a:endParaRPr lang="en-AU" sz="1800" dirty="0"/>
          </a:p>
          <a:p>
            <a:pPr algn="just"/>
            <a:endParaRPr lang="en-AU" sz="1800" dirty="0"/>
          </a:p>
        </p:txBody>
      </p:sp>
      <p:pic>
        <p:nvPicPr>
          <p:cNvPr id="4" name="Picture 3"/>
          <p:cNvPicPr>
            <a:picLocks noChangeAspect="1"/>
          </p:cNvPicPr>
          <p:nvPr/>
        </p:nvPicPr>
        <p:blipFill>
          <a:blip r:embed="rId3"/>
          <a:stretch>
            <a:fillRect/>
          </a:stretch>
        </p:blipFill>
        <p:spPr>
          <a:xfrm>
            <a:off x="4953000" y="2819400"/>
            <a:ext cx="4070863" cy="3047999"/>
          </a:xfrm>
          <a:prstGeom prst="rect">
            <a:avLst/>
          </a:prstGeom>
        </p:spPr>
      </p:pic>
    </p:spTree>
    <p:extLst>
      <p:ext uri="{BB962C8B-B14F-4D97-AF65-F5344CB8AC3E}">
        <p14:creationId xmlns:p14="http://schemas.microsoft.com/office/powerpoint/2010/main" val="17530331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p:cNvSpPr>
            <a:spLocks noGrp="1"/>
          </p:cNvSpPr>
          <p:nvPr>
            <p:ph type="title"/>
          </p:nvPr>
        </p:nvSpPr>
        <p:spPr>
          <a:xfrm>
            <a:off x="514004" y="114300"/>
            <a:ext cx="8229600" cy="1143000"/>
          </a:xfrm>
        </p:spPr>
        <p:txBody>
          <a:bodyPr/>
          <a:lstStyle/>
          <a:p>
            <a:pPr eaLnBrk="1" hangingPunct="1"/>
            <a:r>
              <a:rPr lang="en-AU" altLang="en-US" dirty="0"/>
              <a:t>Agenda</a:t>
            </a:r>
          </a:p>
        </p:txBody>
      </p:sp>
      <p:sp>
        <p:nvSpPr>
          <p:cNvPr id="30723" name="Content Placeholder 2"/>
          <p:cNvSpPr>
            <a:spLocks noGrp="1"/>
          </p:cNvSpPr>
          <p:nvPr>
            <p:ph idx="1"/>
          </p:nvPr>
        </p:nvSpPr>
        <p:spPr>
          <a:xfrm>
            <a:off x="152400" y="1659732"/>
            <a:ext cx="8857904" cy="4131468"/>
          </a:xfrm>
        </p:spPr>
        <p:txBody>
          <a:bodyPr>
            <a:normAutofit/>
          </a:bodyPr>
          <a:lstStyle/>
          <a:p>
            <a:pPr eaLnBrk="1" hangingPunct="1">
              <a:lnSpc>
                <a:spcPct val="150000"/>
              </a:lnSpc>
            </a:pPr>
            <a:r>
              <a:rPr lang="en-AU" altLang="en-US" dirty="0"/>
              <a:t>Course outline, assessments, and communication</a:t>
            </a:r>
          </a:p>
          <a:p>
            <a:pPr eaLnBrk="1" hangingPunct="1">
              <a:lnSpc>
                <a:spcPct val="150000"/>
              </a:lnSpc>
            </a:pPr>
            <a:r>
              <a:rPr lang="en-AU" altLang="en-US" dirty="0"/>
              <a:t>Big data: introduction and motivation</a:t>
            </a:r>
          </a:p>
          <a:p>
            <a:pPr eaLnBrk="1" hangingPunct="1">
              <a:lnSpc>
                <a:spcPct val="150000"/>
              </a:lnSpc>
            </a:pPr>
            <a:r>
              <a:rPr lang="en-AU" altLang="en-US" dirty="0"/>
              <a:t>Data science, (big) data scientists</a:t>
            </a:r>
          </a:p>
          <a:p>
            <a:pPr eaLnBrk="1" hangingPunct="1">
              <a:lnSpc>
                <a:spcPct val="150000"/>
              </a:lnSpc>
            </a:pPr>
            <a:r>
              <a:rPr lang="en-AU" altLang="en-US" dirty="0"/>
              <a:t>Use cases</a:t>
            </a:r>
          </a:p>
        </p:txBody>
      </p:sp>
      <p:sp>
        <p:nvSpPr>
          <p:cNvPr id="30725" name="Slide Number Placeholder 4"/>
          <p:cNvSpPr>
            <a:spLocks noGrp="1"/>
          </p:cNvSpPr>
          <p:nvPr>
            <p:ph type="sldNum" sz="quarter" idx="11"/>
          </p:nvPr>
        </p:nvSpPr>
        <p:spPr>
          <a:xfrm>
            <a:off x="8534400" y="6573838"/>
            <a:ext cx="457200" cy="28416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Char char="•"/>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hlink"/>
              </a:buClr>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2"/>
              </a:buClr>
              <a:buSzPct val="105000"/>
              <a:buChar char="•"/>
              <a:defRPr sz="20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hlink"/>
              </a:buClr>
              <a:buSzPct val="105000"/>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2"/>
              </a:buClr>
              <a:buSzPct val="105000"/>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105000"/>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105000"/>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105000"/>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105000"/>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ClrTx/>
              <a:buFontTx/>
              <a:buNone/>
            </a:pPr>
            <a:fld id="{78D904C4-1753-42CC-B821-ABAF47F1C483}" type="slidenum">
              <a:rPr lang="en-US" altLang="en-US" sz="1400" smtClean="0"/>
              <a:pPr>
                <a:spcBef>
                  <a:spcPct val="0"/>
                </a:spcBef>
                <a:buClrTx/>
                <a:buFontTx/>
                <a:buNone/>
              </a:pPr>
              <a:t>2</a:t>
            </a:fld>
            <a:endParaRPr lang="en-US" altLang="en-US" sz="1400"/>
          </a:p>
        </p:txBody>
      </p:sp>
      <p:sp>
        <p:nvSpPr>
          <p:cNvPr id="30726" name="TextBox 1"/>
          <p:cNvSpPr txBox="1">
            <a:spLocks noChangeArrowheads="1"/>
          </p:cNvSpPr>
          <p:nvPr/>
        </p:nvSpPr>
        <p:spPr bwMode="auto">
          <a:xfrm>
            <a:off x="1778000" y="6615113"/>
            <a:ext cx="1841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Char char="•"/>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hlink"/>
              </a:buClr>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2"/>
              </a:buClr>
              <a:buSzPct val="105000"/>
              <a:buChar char="•"/>
              <a:defRPr sz="20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hlink"/>
              </a:buClr>
              <a:buSzPct val="105000"/>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2"/>
              </a:buClr>
              <a:buSzPct val="105000"/>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105000"/>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105000"/>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105000"/>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105000"/>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FontTx/>
              <a:buNone/>
            </a:pPr>
            <a:endParaRPr lang="en-US" altLang="en-US"/>
          </a:p>
        </p:txBody>
      </p:sp>
    </p:spTree>
    <p:extLst>
      <p:ext uri="{BB962C8B-B14F-4D97-AF65-F5344CB8AC3E}">
        <p14:creationId xmlns:p14="http://schemas.microsoft.com/office/powerpoint/2010/main" val="29711682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0" y="15237"/>
            <a:ext cx="6477000" cy="6781800"/>
          </a:xfrm>
        </p:spPr>
      </p:pic>
    </p:spTree>
    <p:extLst>
      <p:ext uri="{BB962C8B-B14F-4D97-AF65-F5344CB8AC3E}">
        <p14:creationId xmlns:p14="http://schemas.microsoft.com/office/powerpoint/2010/main" val="22317876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455755"/>
            <a:ext cx="4876800" cy="660842"/>
          </a:xfrm>
        </p:spPr>
        <p:txBody>
          <a:bodyPr>
            <a:normAutofit fontScale="90000"/>
          </a:bodyPr>
          <a:lstStyle/>
          <a:p>
            <a:r>
              <a:rPr lang="en-AU" dirty="0"/>
              <a:t>Data scientist</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1524000"/>
            <a:ext cx="4695077" cy="4495800"/>
          </a:xfr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78977" y="2286000"/>
            <a:ext cx="4265023" cy="4546826"/>
          </a:xfrm>
          <a:prstGeom prst="rect">
            <a:avLst/>
          </a:prstGeom>
        </p:spPr>
      </p:pic>
    </p:spTree>
    <p:extLst>
      <p:ext uri="{BB962C8B-B14F-4D97-AF65-F5344CB8AC3E}">
        <p14:creationId xmlns:p14="http://schemas.microsoft.com/office/powerpoint/2010/main" val="11129165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AU"/>
          </a:p>
        </p:txBody>
      </p:sp>
    </p:spTree>
    <p:extLst>
      <p:ext uri="{BB962C8B-B14F-4D97-AF65-F5344CB8AC3E}">
        <p14:creationId xmlns:p14="http://schemas.microsoft.com/office/powerpoint/2010/main" val="41457226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4572000" cy="1143000"/>
          </a:xfrm>
        </p:spPr>
        <p:txBody>
          <a:bodyPr/>
          <a:lstStyle/>
          <a:p>
            <a:r>
              <a:rPr lang="en-AU" dirty="0"/>
              <a:t>Applications</a:t>
            </a:r>
          </a:p>
        </p:txBody>
      </p:sp>
      <p:sp>
        <p:nvSpPr>
          <p:cNvPr id="5" name="Content Placeholder 4"/>
          <p:cNvSpPr>
            <a:spLocks noGrp="1"/>
          </p:cNvSpPr>
          <p:nvPr>
            <p:ph idx="1"/>
          </p:nvPr>
        </p:nvSpPr>
        <p:spPr>
          <a:xfrm>
            <a:off x="457200" y="1600200"/>
            <a:ext cx="8382000" cy="4525963"/>
          </a:xfrm>
        </p:spPr>
        <p:txBody>
          <a:bodyPr>
            <a:normAutofit/>
          </a:bodyPr>
          <a:lstStyle/>
          <a:p>
            <a:endParaRPr lang="en-AU" dirty="0"/>
          </a:p>
          <a:p>
            <a:r>
              <a:rPr lang="en-AU" dirty="0"/>
              <a:t>Behavioural analytics</a:t>
            </a:r>
          </a:p>
          <a:p>
            <a:r>
              <a:rPr lang="en-AU" dirty="0"/>
              <a:t>Optimise funnel conversion</a:t>
            </a:r>
          </a:p>
          <a:p>
            <a:r>
              <a:rPr lang="en-AU" dirty="0"/>
              <a:t>Customer segmentation</a:t>
            </a:r>
          </a:p>
          <a:p>
            <a:r>
              <a:rPr lang="en-AU" dirty="0"/>
              <a:t>Predictive support</a:t>
            </a:r>
          </a:p>
        </p:txBody>
      </p:sp>
    </p:spTree>
    <p:extLst>
      <p:ext uri="{BB962C8B-B14F-4D97-AF65-F5344CB8AC3E}">
        <p14:creationId xmlns:p14="http://schemas.microsoft.com/office/powerpoint/2010/main" val="15327762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0935" y="381000"/>
            <a:ext cx="5486400" cy="762000"/>
          </a:xfrm>
        </p:spPr>
        <p:txBody>
          <a:bodyPr>
            <a:normAutofit fontScale="90000"/>
          </a:bodyPr>
          <a:lstStyle/>
          <a:p>
            <a:br>
              <a:rPr lang="en-AU" dirty="0"/>
            </a:br>
            <a:r>
              <a:rPr lang="en-AU" dirty="0"/>
              <a:t>Behavioural analytics</a:t>
            </a:r>
            <a:br>
              <a:rPr lang="en-AU" dirty="0"/>
            </a:br>
            <a:endParaRPr lang="en-AU" dirty="0"/>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04800" y="2286000"/>
            <a:ext cx="7567927" cy="4419600"/>
          </a:xfrm>
        </p:spPr>
      </p:pic>
    </p:spTree>
    <p:extLst>
      <p:ext uri="{BB962C8B-B14F-4D97-AF65-F5344CB8AC3E}">
        <p14:creationId xmlns:p14="http://schemas.microsoft.com/office/powerpoint/2010/main" val="2873373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04800" y="2238876"/>
            <a:ext cx="6858000" cy="4585854"/>
          </a:xfrm>
        </p:spPr>
      </p:pic>
    </p:spTree>
    <p:extLst>
      <p:ext uri="{BB962C8B-B14F-4D97-AF65-F5344CB8AC3E}">
        <p14:creationId xmlns:p14="http://schemas.microsoft.com/office/powerpoint/2010/main" val="20253298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419100"/>
            <a:ext cx="5867400" cy="762000"/>
          </a:xfrm>
        </p:spPr>
        <p:txBody>
          <a:bodyPr>
            <a:normAutofit/>
          </a:bodyPr>
          <a:lstStyle/>
          <a:p>
            <a:r>
              <a:rPr lang="en-AU" sz="4000" dirty="0"/>
              <a:t>Optimise funnel conversion</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81000" y="2286000"/>
            <a:ext cx="8069752" cy="4525963"/>
          </a:xfrm>
        </p:spPr>
      </p:pic>
    </p:spTree>
    <p:extLst>
      <p:ext uri="{BB962C8B-B14F-4D97-AF65-F5344CB8AC3E}">
        <p14:creationId xmlns:p14="http://schemas.microsoft.com/office/powerpoint/2010/main" val="41260392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1501" y="465194"/>
            <a:ext cx="5181599" cy="639762"/>
          </a:xfrm>
        </p:spPr>
        <p:txBody>
          <a:bodyPr>
            <a:normAutofit fontScale="90000"/>
          </a:bodyPr>
          <a:lstStyle/>
          <a:p>
            <a:r>
              <a:rPr lang="en-AU" dirty="0"/>
              <a:t>Customer</a:t>
            </a:r>
            <a:r>
              <a:rPr lang="en-AU" sz="4000" dirty="0"/>
              <a:t> segmentation</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71501" y="2133600"/>
            <a:ext cx="7239000" cy="4598831"/>
          </a:xfrm>
        </p:spPr>
      </p:pic>
    </p:spTree>
    <p:extLst>
      <p:ext uri="{BB962C8B-B14F-4D97-AF65-F5344CB8AC3E}">
        <p14:creationId xmlns:p14="http://schemas.microsoft.com/office/powerpoint/2010/main" val="14030805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3154" y="427038"/>
            <a:ext cx="5334000" cy="715962"/>
          </a:xfrm>
        </p:spPr>
        <p:txBody>
          <a:bodyPr>
            <a:normAutofit/>
          </a:bodyPr>
          <a:lstStyle/>
          <a:p>
            <a:r>
              <a:rPr lang="en-AU" sz="4000" dirty="0"/>
              <a:t>Predictive Support</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16765" y="2133600"/>
            <a:ext cx="7825402" cy="4976879"/>
          </a:xfrm>
        </p:spPr>
      </p:pic>
    </p:spTree>
    <p:extLst>
      <p:ext uri="{BB962C8B-B14F-4D97-AF65-F5344CB8AC3E}">
        <p14:creationId xmlns:p14="http://schemas.microsoft.com/office/powerpoint/2010/main" val="21775133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7766" y="304800"/>
            <a:ext cx="4419600" cy="1143000"/>
          </a:xfrm>
        </p:spPr>
        <p:txBody>
          <a:bodyPr/>
          <a:lstStyle/>
          <a:p>
            <a:r>
              <a:rPr lang="en-AU" dirty="0"/>
              <a:t>Summary </a:t>
            </a:r>
          </a:p>
        </p:txBody>
      </p:sp>
      <p:sp>
        <p:nvSpPr>
          <p:cNvPr id="3" name="Content Placeholder 2"/>
          <p:cNvSpPr>
            <a:spLocks noGrp="1"/>
          </p:cNvSpPr>
          <p:nvPr>
            <p:ph idx="1"/>
          </p:nvPr>
        </p:nvSpPr>
        <p:spPr/>
        <p:txBody>
          <a:bodyPr/>
          <a:lstStyle/>
          <a:p>
            <a:r>
              <a:rPr lang="en-AU" dirty="0"/>
              <a:t>Course outline</a:t>
            </a:r>
          </a:p>
          <a:p>
            <a:r>
              <a:rPr lang="en-AU" dirty="0"/>
              <a:t>Big data &amp; data science</a:t>
            </a:r>
          </a:p>
          <a:p>
            <a:r>
              <a:rPr lang="en-AU" dirty="0"/>
              <a:t>Big data characteristics/challenges</a:t>
            </a:r>
          </a:p>
          <a:p>
            <a:r>
              <a:rPr lang="en-AU" dirty="0"/>
              <a:t>Big data analytic use cases</a:t>
            </a:r>
          </a:p>
        </p:txBody>
      </p:sp>
    </p:spTree>
    <p:extLst>
      <p:ext uri="{BB962C8B-B14F-4D97-AF65-F5344CB8AC3E}">
        <p14:creationId xmlns:p14="http://schemas.microsoft.com/office/powerpoint/2010/main" val="14071694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le 1"/>
          <p:cNvSpPr>
            <a:spLocks noGrp="1"/>
          </p:cNvSpPr>
          <p:nvPr>
            <p:ph type="title"/>
          </p:nvPr>
        </p:nvSpPr>
        <p:spPr>
          <a:xfrm>
            <a:off x="457200" y="71438"/>
            <a:ext cx="8458200" cy="685800"/>
          </a:xfrm>
        </p:spPr>
        <p:txBody>
          <a:bodyPr>
            <a:normAutofit fontScale="90000"/>
          </a:bodyPr>
          <a:lstStyle/>
          <a:p>
            <a:r>
              <a:rPr lang="en-AU" altLang="en-US" dirty="0"/>
              <a:t>Advanced Analytic Techniques 2</a:t>
            </a:r>
          </a:p>
        </p:txBody>
      </p:sp>
      <p:pic>
        <p:nvPicPr>
          <p:cNvPr id="4" name="Picture 3" descr="A table of information&#10;&#10;Description automatically generated">
            <a:extLst>
              <a:ext uri="{FF2B5EF4-FFF2-40B4-BE49-F238E27FC236}">
                <a16:creationId xmlns:a16="http://schemas.microsoft.com/office/drawing/2014/main" id="{CBE23246-6B9E-01CD-FF92-7BFB040C88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35467"/>
            <a:ext cx="6629400" cy="5974455"/>
          </a:xfrm>
          <a:prstGeom prst="rect">
            <a:avLst/>
          </a:prstGeom>
        </p:spPr>
      </p:pic>
    </p:spTree>
    <p:extLst>
      <p:ext uri="{BB962C8B-B14F-4D97-AF65-F5344CB8AC3E}">
        <p14:creationId xmlns:p14="http://schemas.microsoft.com/office/powerpoint/2010/main" val="179323877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b="1" u="sng" dirty="0">
                <a:latin typeface="Calisto MT" pitchFamily="18" charset="0"/>
              </a:rPr>
              <a:t>References</a:t>
            </a:r>
          </a:p>
        </p:txBody>
      </p:sp>
      <p:sp>
        <p:nvSpPr>
          <p:cNvPr id="3" name="Content Placeholder 2"/>
          <p:cNvSpPr>
            <a:spLocks noGrp="1"/>
          </p:cNvSpPr>
          <p:nvPr>
            <p:ph idx="1"/>
          </p:nvPr>
        </p:nvSpPr>
        <p:spPr>
          <a:xfrm>
            <a:off x="457200" y="3124200"/>
            <a:ext cx="8229600" cy="3001963"/>
          </a:xfrm>
        </p:spPr>
        <p:txBody>
          <a:bodyPr/>
          <a:lstStyle/>
          <a:p>
            <a:r>
              <a:rPr lang="en-US" dirty="0">
                <a:hlinkClick r:id="rId2"/>
              </a:rPr>
              <a:t>www.Slideshare.com</a:t>
            </a:r>
            <a:endParaRPr lang="en-US" dirty="0"/>
          </a:p>
          <a:p>
            <a:r>
              <a:rPr lang="en-US" dirty="0">
                <a:hlinkClick r:id="rId3"/>
              </a:rPr>
              <a:t>www.wikipedia.com</a:t>
            </a:r>
            <a:endParaRPr lang="en-US" dirty="0"/>
          </a:p>
          <a:p>
            <a:r>
              <a:rPr lang="en-US" dirty="0">
                <a:hlinkClick r:id="rId4"/>
              </a:rPr>
              <a:t>www.computereducation.org</a:t>
            </a:r>
            <a:endParaRPr lang="en-US" dirty="0"/>
          </a:p>
          <a:p>
            <a:r>
              <a:rPr lang="en-US" dirty="0">
                <a:hlinkClick r:id="rId5"/>
              </a:rPr>
              <a:t>https://www.coursera.org/</a:t>
            </a:r>
            <a:endParaRPr lang="en-US" dirty="0"/>
          </a:p>
          <a:p>
            <a:r>
              <a:rPr lang="en-US" dirty="0">
                <a:hlinkClick r:id="rId6"/>
              </a:rPr>
              <a:t>https://datafloq.com/</a:t>
            </a:r>
            <a:endParaRPr lang="en-US" dirty="0"/>
          </a:p>
          <a:p>
            <a:pPr marL="0" indent="0">
              <a:buNone/>
            </a:pPr>
            <a:endParaRPr lang="en-US" dirty="0"/>
          </a:p>
          <a:p>
            <a:pPr marL="0" indent="0">
              <a:buNone/>
            </a:pPr>
            <a:endParaRPr lang="en-US" dirty="0"/>
          </a:p>
          <a:p>
            <a:pPr marL="0" indent="0">
              <a:buNone/>
            </a:pPr>
            <a:endParaRPr lang="en-US" dirty="0"/>
          </a:p>
        </p:txBody>
      </p:sp>
      <p:sp>
        <p:nvSpPr>
          <p:cNvPr id="4" name="TextBox 3"/>
          <p:cNvSpPr txBox="1"/>
          <p:nvPr/>
        </p:nvSpPr>
        <p:spPr>
          <a:xfrm>
            <a:off x="228600" y="1600200"/>
            <a:ext cx="8382000" cy="1661993"/>
          </a:xfrm>
          <a:prstGeom prst="rect">
            <a:avLst/>
          </a:prstGeom>
          <a:noFill/>
        </p:spPr>
        <p:txBody>
          <a:bodyPr wrap="square" rtlCol="0">
            <a:spAutoFit/>
          </a:bodyPr>
          <a:lstStyle/>
          <a:p>
            <a:r>
              <a:rPr lang="en-US" sz="2800" dirty="0"/>
              <a:t>This slides use information from multiple sources in the internet, some of them are listed below. We use the resources for teaching purposes only.</a:t>
            </a:r>
            <a:endParaRPr lang="en-US" sz="2800" dirty="0">
              <a:hlinkClick r:id="rId2"/>
            </a:endParaRPr>
          </a:p>
          <a:p>
            <a:endParaRPr lang="en-AU" u="sng"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0"/>
            <a:ext cx="8229600" cy="1143000"/>
          </a:xfrm>
        </p:spPr>
        <p:txBody>
          <a:bodyPr/>
          <a:lstStyle/>
          <a:p>
            <a:r>
              <a:rPr lang="en-US" dirty="0"/>
              <a:t>Thank You.</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0"/>
            <a:ext cx="8229600" cy="1143000"/>
          </a:xfrm>
        </p:spPr>
        <p:txBody>
          <a:bodyPr>
            <a:normAutofit/>
          </a:bodyPr>
          <a:lstStyle/>
          <a:p>
            <a:r>
              <a:rPr lang="en-AU" sz="4000" dirty="0"/>
              <a:t>Contents: lectures</a:t>
            </a:r>
          </a:p>
        </p:txBody>
      </p:sp>
      <p:sp>
        <p:nvSpPr>
          <p:cNvPr id="3" name="Content Placeholder 2"/>
          <p:cNvSpPr>
            <a:spLocks noGrp="1"/>
          </p:cNvSpPr>
          <p:nvPr>
            <p:ph idx="1"/>
          </p:nvPr>
        </p:nvSpPr>
        <p:spPr>
          <a:xfrm>
            <a:off x="76200" y="990600"/>
            <a:ext cx="8991600" cy="5715000"/>
          </a:xfrm>
        </p:spPr>
        <p:txBody>
          <a:bodyPr>
            <a:normAutofit/>
          </a:bodyPr>
          <a:lstStyle/>
          <a:p>
            <a:pPr marL="514350" indent="-457200"/>
            <a:r>
              <a:rPr lang="en-AU" sz="2400" dirty="0"/>
              <a:t>Big data &amp; data science introduction: week 1</a:t>
            </a:r>
          </a:p>
          <a:p>
            <a:pPr marL="514350" indent="-457200"/>
            <a:r>
              <a:rPr lang="en-AU" sz="2400" dirty="0"/>
              <a:t>Naïve Bayes Classifiers: week 2</a:t>
            </a:r>
          </a:p>
          <a:p>
            <a:pPr marL="514350" indent="-457200"/>
            <a:r>
              <a:rPr lang="en-AU" sz="2400" dirty="0"/>
              <a:t>Bayesian networks: week 3, 4, 5</a:t>
            </a:r>
          </a:p>
          <a:p>
            <a:pPr lvl="2"/>
            <a:r>
              <a:rPr lang="en-AU" dirty="0"/>
              <a:t>Bayesian network structure learning</a:t>
            </a:r>
          </a:p>
          <a:p>
            <a:pPr lvl="2"/>
            <a:r>
              <a:rPr lang="en-AU" dirty="0"/>
              <a:t>Causal inference</a:t>
            </a:r>
          </a:p>
          <a:p>
            <a:pPr lvl="2"/>
            <a:r>
              <a:rPr lang="en-AU" dirty="0"/>
              <a:t>Local causal structure learning</a:t>
            </a:r>
          </a:p>
          <a:p>
            <a:r>
              <a:rPr lang="en-AU" sz="2400" dirty="0"/>
              <a:t>Text mining: week 6</a:t>
            </a:r>
          </a:p>
          <a:p>
            <a:r>
              <a:rPr lang="en-AU" sz="2400" dirty="0"/>
              <a:t>Streaming data: week 7, 8, 9</a:t>
            </a:r>
          </a:p>
          <a:p>
            <a:r>
              <a:rPr lang="en-AU" sz="2400" dirty="0"/>
              <a:t>Geospatial analytics: week 10, 11</a:t>
            </a:r>
          </a:p>
          <a:p>
            <a:r>
              <a:rPr lang="en-AU" sz="2400" dirty="0"/>
              <a:t>Experiment design: week 12</a:t>
            </a:r>
          </a:p>
          <a:p>
            <a:endParaRPr lang="en-AU" sz="2400" dirty="0"/>
          </a:p>
          <a:p>
            <a:pPr lvl="1"/>
            <a:endParaRPr lang="en-AU" sz="2400" dirty="0"/>
          </a:p>
          <a:p>
            <a:pPr marL="0" indent="0">
              <a:buNone/>
            </a:pPr>
            <a:endParaRPr lang="en-AU" sz="2400" dirty="0"/>
          </a:p>
        </p:txBody>
      </p:sp>
    </p:spTree>
    <p:extLst>
      <p:ext uri="{BB962C8B-B14F-4D97-AF65-F5344CB8AC3E}">
        <p14:creationId xmlns:p14="http://schemas.microsoft.com/office/powerpoint/2010/main" val="560105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Contents: Practicals</a:t>
            </a:r>
          </a:p>
        </p:txBody>
      </p:sp>
      <p:sp>
        <p:nvSpPr>
          <p:cNvPr id="3" name="Content Placeholder 2"/>
          <p:cNvSpPr>
            <a:spLocks noGrp="1"/>
          </p:cNvSpPr>
          <p:nvPr>
            <p:ph idx="1"/>
          </p:nvPr>
        </p:nvSpPr>
        <p:spPr/>
        <p:txBody>
          <a:bodyPr>
            <a:normAutofit/>
          </a:bodyPr>
          <a:lstStyle/>
          <a:p>
            <a:pPr lvl="1"/>
            <a:r>
              <a:rPr lang="en-AU" dirty="0"/>
              <a:t>Weka: </a:t>
            </a:r>
            <a:r>
              <a:rPr lang="en-AU" sz="2000" dirty="0">
                <a:hlinkClick r:id="rId3"/>
              </a:rPr>
              <a:t>http://www.cs.waikato.ac.nz/ml/weka/downloading.html</a:t>
            </a:r>
            <a:endParaRPr lang="en-AU" sz="2000" dirty="0"/>
          </a:p>
          <a:p>
            <a:pPr lvl="1"/>
            <a:endParaRPr lang="en-AU" sz="2000" dirty="0"/>
          </a:p>
          <a:p>
            <a:pPr lvl="1"/>
            <a:r>
              <a:rPr lang="en-AU" dirty="0"/>
              <a:t>R: </a:t>
            </a:r>
            <a:r>
              <a:rPr lang="en-AU" sz="2000" dirty="0">
                <a:hlinkClick r:id="rId4"/>
              </a:rPr>
              <a:t>https://www.r-project.org/</a:t>
            </a:r>
            <a:endParaRPr lang="en-AU" sz="2000" dirty="0"/>
          </a:p>
          <a:p>
            <a:pPr lvl="1"/>
            <a:endParaRPr lang="en-AU" sz="2000" dirty="0"/>
          </a:p>
          <a:p>
            <a:pPr lvl="1"/>
            <a:r>
              <a:rPr lang="en-AU" dirty="0" err="1"/>
              <a:t>Rstudio</a:t>
            </a:r>
            <a:r>
              <a:rPr lang="en-AU" sz="2000" dirty="0"/>
              <a:t>: </a:t>
            </a:r>
            <a:r>
              <a:rPr lang="en-AU" sz="2000" dirty="0">
                <a:hlinkClick r:id="rId5"/>
              </a:rPr>
              <a:t>https://www.rstudio.com/</a:t>
            </a:r>
            <a:endParaRPr lang="en-AU" sz="2000" dirty="0"/>
          </a:p>
          <a:p>
            <a:pPr lvl="1"/>
            <a:endParaRPr lang="en-AU" sz="2000" dirty="0"/>
          </a:p>
          <a:p>
            <a:pPr marL="457200" lvl="1" indent="0">
              <a:buNone/>
            </a:pPr>
            <a:endParaRPr lang="en-AU" dirty="0"/>
          </a:p>
          <a:p>
            <a:pPr lvl="1"/>
            <a:endParaRPr lang="en-AU" dirty="0"/>
          </a:p>
          <a:p>
            <a:pPr marL="0" indent="0">
              <a:buNone/>
            </a:pPr>
            <a:endParaRPr lang="en-AU" dirty="0"/>
          </a:p>
        </p:txBody>
      </p:sp>
    </p:spTree>
    <p:extLst>
      <p:ext uri="{BB962C8B-B14F-4D97-AF65-F5344CB8AC3E}">
        <p14:creationId xmlns:p14="http://schemas.microsoft.com/office/powerpoint/2010/main" val="11698942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Assessments</a:t>
            </a:r>
          </a:p>
        </p:txBody>
      </p:sp>
      <p:sp>
        <p:nvSpPr>
          <p:cNvPr id="3" name="Content Placeholder 2"/>
          <p:cNvSpPr>
            <a:spLocks noGrp="1"/>
          </p:cNvSpPr>
          <p:nvPr>
            <p:ph idx="1"/>
          </p:nvPr>
        </p:nvSpPr>
        <p:spPr>
          <a:xfrm>
            <a:off x="457200" y="1600200"/>
            <a:ext cx="8610600" cy="4525963"/>
          </a:xfrm>
        </p:spPr>
        <p:txBody>
          <a:bodyPr>
            <a:normAutofit lnSpcReduction="10000"/>
          </a:bodyPr>
          <a:lstStyle/>
          <a:p>
            <a:r>
              <a:rPr lang="en-AU" sz="2800" dirty="0"/>
              <a:t>Assignment 1: Big data &amp; Naïve Bayes classifiers</a:t>
            </a:r>
          </a:p>
          <a:p>
            <a:pPr lvl="1"/>
            <a:r>
              <a:rPr lang="en-AU" dirty="0"/>
              <a:t>30%</a:t>
            </a:r>
          </a:p>
          <a:p>
            <a:pPr lvl="1"/>
            <a:r>
              <a:rPr lang="en-AU" dirty="0"/>
              <a:t>Deadline: 20/08/2023</a:t>
            </a:r>
          </a:p>
          <a:p>
            <a:r>
              <a:rPr lang="en-AU" sz="2800" dirty="0"/>
              <a:t>Project: Bayesian networks</a:t>
            </a:r>
          </a:p>
          <a:p>
            <a:pPr lvl="1"/>
            <a:r>
              <a:rPr lang="en-AU" dirty="0"/>
              <a:t>40%</a:t>
            </a:r>
          </a:p>
          <a:p>
            <a:pPr lvl="1"/>
            <a:r>
              <a:rPr lang="en-AU" dirty="0"/>
              <a:t>Deadline: 24/09/2023</a:t>
            </a:r>
          </a:p>
          <a:p>
            <a:r>
              <a:rPr lang="en-AU" sz="2800" dirty="0"/>
              <a:t>Assignment 3: text mining, geospatial, streaming data</a:t>
            </a:r>
          </a:p>
          <a:p>
            <a:pPr lvl="1"/>
            <a:r>
              <a:rPr lang="en-AU" sz="2400" dirty="0"/>
              <a:t>30%</a:t>
            </a:r>
          </a:p>
          <a:p>
            <a:pPr lvl="1"/>
            <a:r>
              <a:rPr lang="en-AU" dirty="0"/>
              <a:t>Deadline: 29/10/2023</a:t>
            </a:r>
          </a:p>
        </p:txBody>
      </p:sp>
    </p:spTree>
    <p:extLst>
      <p:ext uri="{BB962C8B-B14F-4D97-AF65-F5344CB8AC3E}">
        <p14:creationId xmlns:p14="http://schemas.microsoft.com/office/powerpoint/2010/main" val="14215231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p:cNvSpPr>
            <a:spLocks noGrp="1"/>
          </p:cNvSpPr>
          <p:nvPr>
            <p:ph type="title"/>
          </p:nvPr>
        </p:nvSpPr>
        <p:spPr>
          <a:xfrm>
            <a:off x="304800" y="274638"/>
            <a:ext cx="6705600" cy="1143000"/>
          </a:xfrm>
        </p:spPr>
        <p:txBody>
          <a:bodyPr/>
          <a:lstStyle/>
          <a:p>
            <a:r>
              <a:rPr lang="en-AU" altLang="en-US" dirty="0"/>
              <a:t> Communication</a:t>
            </a:r>
          </a:p>
        </p:txBody>
      </p:sp>
      <p:sp>
        <p:nvSpPr>
          <p:cNvPr id="34820"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Char char="•"/>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hlink"/>
              </a:buClr>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2"/>
              </a:buClr>
              <a:buSzPct val="105000"/>
              <a:buChar char="•"/>
              <a:defRPr sz="20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hlink"/>
              </a:buClr>
              <a:buSzPct val="105000"/>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2"/>
              </a:buClr>
              <a:buSzPct val="105000"/>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105000"/>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105000"/>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105000"/>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105000"/>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ClrTx/>
              <a:buFontTx/>
              <a:buNone/>
            </a:pPr>
            <a:fld id="{5C992B06-2E4A-4526-9FC7-A05CBBE61D1D}" type="slidenum">
              <a:rPr lang="en-US" altLang="en-US" sz="1200" smtClean="0"/>
              <a:pPr>
                <a:spcBef>
                  <a:spcPct val="0"/>
                </a:spcBef>
                <a:buClrTx/>
                <a:buFontTx/>
                <a:buNone/>
              </a:pPr>
              <a:t>7</a:t>
            </a:fld>
            <a:endParaRPr lang="en-US" altLang="en-US" sz="1200"/>
          </a:p>
        </p:txBody>
      </p:sp>
      <p:sp>
        <p:nvSpPr>
          <p:cNvPr id="34821" name="TextBox 1"/>
          <p:cNvSpPr txBox="1">
            <a:spLocks noChangeArrowheads="1"/>
          </p:cNvSpPr>
          <p:nvPr/>
        </p:nvSpPr>
        <p:spPr bwMode="auto">
          <a:xfrm>
            <a:off x="609600" y="1066800"/>
            <a:ext cx="8382000" cy="4339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800">
                <a:solidFill>
                  <a:schemeClr val="tx1"/>
                </a:solidFill>
                <a:latin typeface="Arial" panose="020B0604020202020204" pitchFamily="34" charset="0"/>
                <a:ea typeface="ＭＳ Ｐゴシック" panose="020B0600070205080204" pitchFamily="34" charset="-128"/>
              </a:defRPr>
            </a:lvl1pPr>
            <a:lvl2pPr marL="742950" indent="-285750">
              <a:defRPr sz="2800">
                <a:solidFill>
                  <a:schemeClr val="tx1"/>
                </a:solidFill>
                <a:latin typeface="Arial" panose="020B0604020202020204" pitchFamily="34" charset="0"/>
                <a:ea typeface="ＭＳ Ｐゴシック" panose="020B0600070205080204" pitchFamily="34" charset="-128"/>
              </a:defRPr>
            </a:lvl2pPr>
            <a:lvl3pPr marL="1143000" indent="-228600">
              <a:defRPr sz="2800">
                <a:solidFill>
                  <a:schemeClr val="tx1"/>
                </a:solidFill>
                <a:latin typeface="Arial" panose="020B0604020202020204" pitchFamily="34" charset="0"/>
                <a:ea typeface="ＭＳ Ｐゴシック" panose="020B0600070205080204" pitchFamily="34" charset="-128"/>
              </a:defRPr>
            </a:lvl3pPr>
            <a:lvl4pPr marL="1600200" indent="-228600">
              <a:defRPr sz="2800">
                <a:solidFill>
                  <a:schemeClr val="tx1"/>
                </a:solidFill>
                <a:latin typeface="Arial" panose="020B0604020202020204" pitchFamily="34" charset="0"/>
                <a:ea typeface="ＭＳ Ｐゴシック" panose="020B0600070205080204" pitchFamily="34" charset="-128"/>
              </a:defRPr>
            </a:lvl4pPr>
            <a:lvl5pPr marL="2057400" indent="-228600">
              <a:defRPr sz="28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9pPr>
          </a:lstStyle>
          <a:p>
            <a:endParaRPr lang="en-AU" altLang="en-US" dirty="0"/>
          </a:p>
          <a:p>
            <a:pPr marL="457200" indent="-457200">
              <a:buFont typeface="Arial" panose="020B0604020202020204" pitchFamily="34" charset="0"/>
              <a:buChar char="•"/>
            </a:pPr>
            <a:r>
              <a:rPr lang="en-AU" altLang="en-US" dirty="0"/>
              <a:t>Discussion forum</a:t>
            </a:r>
          </a:p>
          <a:p>
            <a:pPr marL="457200" indent="-457200">
              <a:buFont typeface="Arial" panose="020B0604020202020204" pitchFamily="34" charset="0"/>
              <a:buChar char="•"/>
            </a:pPr>
            <a:endParaRPr lang="en-AU" altLang="en-US" dirty="0"/>
          </a:p>
          <a:p>
            <a:pPr marL="457200" indent="-457200">
              <a:buFont typeface="Arial" panose="020B0604020202020204" pitchFamily="34" charset="0"/>
              <a:buChar char="•"/>
            </a:pPr>
            <a:r>
              <a:rPr lang="en-AU" altLang="en-US" dirty="0"/>
              <a:t>My office: D3-14 (please send me an email first)</a:t>
            </a:r>
          </a:p>
          <a:p>
            <a:pPr marL="457200" indent="-457200">
              <a:buFont typeface="Arial" panose="020B0604020202020204" pitchFamily="34" charset="0"/>
              <a:buChar char="•"/>
            </a:pPr>
            <a:endParaRPr lang="en-AU" altLang="en-US" dirty="0"/>
          </a:p>
          <a:p>
            <a:pPr marL="457200" indent="-457200">
              <a:buFont typeface="Arial" panose="020B0604020202020204" pitchFamily="34" charset="0"/>
              <a:buChar char="•"/>
            </a:pPr>
            <a:r>
              <a:rPr lang="en-AU" altLang="en-US" dirty="0"/>
              <a:t>Email: </a:t>
            </a:r>
            <a:r>
              <a:rPr lang="en-AU" altLang="en-US" dirty="0">
                <a:hlinkClick r:id="rId3"/>
              </a:rPr>
              <a:t>Thuc.Le@unisa.edu.au</a:t>
            </a:r>
            <a:endParaRPr lang="en-AU" altLang="en-US" dirty="0"/>
          </a:p>
          <a:p>
            <a:pPr marL="457200" indent="-457200">
              <a:buFont typeface="Arial" panose="020B0604020202020204" pitchFamily="34" charset="0"/>
              <a:buChar char="•"/>
            </a:pPr>
            <a:endParaRPr lang="en-AU" altLang="en-US" dirty="0"/>
          </a:p>
          <a:p>
            <a:pPr marL="457200" indent="-457200">
              <a:buFont typeface="Arial" panose="020B0604020202020204" pitchFamily="34" charset="0"/>
              <a:buChar char="•"/>
            </a:pPr>
            <a:r>
              <a:rPr lang="en-AU" altLang="en-US" dirty="0"/>
              <a:t>More about me and my research: Thuc Le</a:t>
            </a:r>
          </a:p>
          <a:p>
            <a:pPr algn="ctr"/>
            <a:r>
              <a:rPr lang="en-AU" altLang="en-US" sz="2400" dirty="0">
                <a:hlinkClick r:id="rId4"/>
              </a:rPr>
              <a:t>https://people.unisa.edu.au/thuc.le</a:t>
            </a:r>
            <a:endParaRPr lang="en-AU" altLang="en-US" sz="2400" dirty="0"/>
          </a:p>
          <a:p>
            <a:endParaRPr lang="en-AU" altLang="en-US" dirty="0"/>
          </a:p>
        </p:txBody>
      </p:sp>
    </p:spTree>
    <p:extLst>
      <p:ext uri="{BB962C8B-B14F-4D97-AF65-F5344CB8AC3E}">
        <p14:creationId xmlns:p14="http://schemas.microsoft.com/office/powerpoint/2010/main" val="40386789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274637"/>
            <a:ext cx="5054959" cy="1039008"/>
          </a:xfrm>
        </p:spPr>
        <p:txBody>
          <a:bodyPr/>
          <a:lstStyle/>
          <a:p>
            <a:r>
              <a:rPr lang="en-AU" dirty="0"/>
              <a:t>Learning tips</a:t>
            </a:r>
          </a:p>
        </p:txBody>
      </p:sp>
      <p:sp>
        <p:nvSpPr>
          <p:cNvPr id="3" name="Content Placeholder 2"/>
          <p:cNvSpPr>
            <a:spLocks noGrp="1"/>
          </p:cNvSpPr>
          <p:nvPr>
            <p:ph idx="1"/>
          </p:nvPr>
        </p:nvSpPr>
        <p:spPr/>
        <p:txBody>
          <a:bodyPr/>
          <a:lstStyle/>
          <a:p>
            <a:r>
              <a:rPr lang="en-AU" dirty="0"/>
              <a:t>Commitment</a:t>
            </a:r>
          </a:p>
          <a:p>
            <a:r>
              <a:rPr lang="en-AU" dirty="0"/>
              <a:t>Seek help (if you cannot google)</a:t>
            </a:r>
          </a:p>
          <a:p>
            <a:r>
              <a:rPr lang="en-AU" dirty="0"/>
              <a:t>Additional resources</a:t>
            </a:r>
          </a:p>
          <a:p>
            <a:endParaRPr lang="en-AU" dirty="0"/>
          </a:p>
          <a:p>
            <a:pPr marL="0" indent="0">
              <a:buNone/>
            </a:pPr>
            <a:r>
              <a:rPr lang="en-AU" dirty="0"/>
              <a:t>Warning: This is an </a:t>
            </a:r>
            <a:r>
              <a:rPr lang="en-AU" b="1" dirty="0">
                <a:solidFill>
                  <a:schemeClr val="accent1"/>
                </a:solidFill>
              </a:rPr>
              <a:t>advanced</a:t>
            </a:r>
            <a:r>
              <a:rPr lang="en-AU" dirty="0"/>
              <a:t> course</a:t>
            </a:r>
          </a:p>
          <a:p>
            <a:endParaRPr lang="en-AU" dirty="0"/>
          </a:p>
        </p:txBody>
      </p:sp>
    </p:spTree>
    <p:extLst>
      <p:ext uri="{BB962C8B-B14F-4D97-AF65-F5344CB8AC3E}">
        <p14:creationId xmlns:p14="http://schemas.microsoft.com/office/powerpoint/2010/main" val="23716806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0"/>
            <a:ext cx="7772400" cy="762000"/>
          </a:xfrm>
        </p:spPr>
        <p:txBody>
          <a:bodyPr/>
          <a:lstStyle/>
          <a:p>
            <a:r>
              <a:rPr lang="en-US" b="1" dirty="0">
                <a:latin typeface="Calisto MT" pitchFamily="18" charset="0"/>
              </a:rPr>
              <a:t>BIG  DATA</a:t>
            </a:r>
          </a:p>
        </p:txBody>
      </p:sp>
      <p:pic>
        <p:nvPicPr>
          <p:cNvPr id="4" name="Picture 2" descr="http://www.alleywatch.com/wp-content/uploads/2013/04/Big-Data1.jpg"/>
          <p:cNvPicPr>
            <a:picLocks noChangeAspect="1" noChangeArrowheads="1"/>
          </p:cNvPicPr>
          <p:nvPr/>
        </p:nvPicPr>
        <p:blipFill>
          <a:blip r:embed="rId3" cstate="print"/>
          <a:srcRect/>
          <a:stretch>
            <a:fillRect/>
          </a:stretch>
        </p:blipFill>
        <p:spPr bwMode="auto">
          <a:xfrm>
            <a:off x="0" y="1524000"/>
            <a:ext cx="9144000" cy="4114800"/>
          </a:xfrm>
          <a:prstGeom prst="rect">
            <a:avLst/>
          </a:prstGeom>
          <a:noFill/>
          <a:ln w="9525">
            <a:noFill/>
            <a:miter lim="800000"/>
            <a:headEnd/>
            <a:tailEnd/>
          </a:ln>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5446</TotalTime>
  <Words>649</Words>
  <Application>Microsoft Office PowerPoint</Application>
  <PresentationFormat>全屏显示(4:3)</PresentationFormat>
  <Paragraphs>150</Paragraphs>
  <Slides>31</Slides>
  <Notes>26</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31</vt:i4>
      </vt:variant>
    </vt:vector>
  </HeadingPairs>
  <TitlesOfParts>
    <vt:vector size="36" baseType="lpstr">
      <vt:lpstr>Arial</vt:lpstr>
      <vt:lpstr>Calibri</vt:lpstr>
      <vt:lpstr>Calisto MT</vt:lpstr>
      <vt:lpstr>Trebuchet MS</vt:lpstr>
      <vt:lpstr>Office Theme</vt:lpstr>
      <vt:lpstr>Introduction to big data  and advanced analytic techniques </vt:lpstr>
      <vt:lpstr>Agenda</vt:lpstr>
      <vt:lpstr>Advanced Analytic Techniques 2</vt:lpstr>
      <vt:lpstr>Contents: lectures</vt:lpstr>
      <vt:lpstr>Contents: Practicals</vt:lpstr>
      <vt:lpstr>Assessments</vt:lpstr>
      <vt:lpstr> Communication</vt:lpstr>
      <vt:lpstr>Learning tips</vt:lpstr>
      <vt:lpstr>BIG  DATA</vt:lpstr>
      <vt:lpstr>The explosion of data</vt:lpstr>
      <vt:lpstr>Data is everywhere</vt:lpstr>
      <vt:lpstr>The explosion of data</vt:lpstr>
      <vt:lpstr>What should we do with the data</vt:lpstr>
      <vt:lpstr>PowerPoint 演示文稿</vt:lpstr>
      <vt:lpstr>What is BIG DATA?</vt:lpstr>
      <vt:lpstr>Characteristics of big data (V3)</vt:lpstr>
      <vt:lpstr>Characteristics of big data (V10)</vt:lpstr>
      <vt:lpstr>Data Science</vt:lpstr>
      <vt:lpstr>Data Science</vt:lpstr>
      <vt:lpstr>PowerPoint 演示文稿</vt:lpstr>
      <vt:lpstr>Data scientist</vt:lpstr>
      <vt:lpstr>PowerPoint 演示文稿</vt:lpstr>
      <vt:lpstr>Applications</vt:lpstr>
      <vt:lpstr> Behavioural analytics </vt:lpstr>
      <vt:lpstr>PowerPoint 演示文稿</vt:lpstr>
      <vt:lpstr>Optimise funnel conversion</vt:lpstr>
      <vt:lpstr>Customer segmentation</vt:lpstr>
      <vt:lpstr>Predictive Support</vt:lpstr>
      <vt:lpstr>Summary </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BIG  DATA</dc:title>
  <dc:creator>nasrin</dc:creator>
  <cp:lastModifiedBy>shen wangjun</cp:lastModifiedBy>
  <cp:revision>232</cp:revision>
  <dcterms:created xsi:type="dcterms:W3CDTF">2014-02-08T14:13:03Z</dcterms:created>
  <dcterms:modified xsi:type="dcterms:W3CDTF">2023-07-24T09:05:49Z</dcterms:modified>
</cp:coreProperties>
</file>